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283" r:id="rId3"/>
    <p:sldId id="308" r:id="rId4"/>
    <p:sldId id="265" r:id="rId5"/>
    <p:sldId id="267" r:id="rId6"/>
    <p:sldId id="309" r:id="rId7"/>
    <p:sldId id="266" r:id="rId8"/>
    <p:sldId id="324" r:id="rId9"/>
    <p:sldId id="306" r:id="rId10"/>
    <p:sldId id="296" r:id="rId11"/>
    <p:sldId id="271" r:id="rId12"/>
    <p:sldId id="307" r:id="rId13"/>
    <p:sldId id="310" r:id="rId14"/>
    <p:sldId id="323" r:id="rId15"/>
    <p:sldId id="272" r:id="rId16"/>
    <p:sldId id="264" r:id="rId17"/>
    <p:sldId id="314" r:id="rId18"/>
    <p:sldId id="285" r:id="rId19"/>
    <p:sldId id="311" r:id="rId20"/>
    <p:sldId id="312" r:id="rId21"/>
    <p:sldId id="275" r:id="rId22"/>
    <p:sldId id="278" r:id="rId23"/>
    <p:sldId id="279" r:id="rId24"/>
    <p:sldId id="315" r:id="rId25"/>
    <p:sldId id="280" r:id="rId26"/>
    <p:sldId id="321" r:id="rId27"/>
    <p:sldId id="262" r:id="rId28"/>
    <p:sldId id="320" r:id="rId29"/>
    <p:sldId id="292" r:id="rId30"/>
    <p:sldId id="318" r:id="rId31"/>
    <p:sldId id="287" r:id="rId32"/>
    <p:sldId id="298" r:id="rId33"/>
    <p:sldId id="297" r:id="rId34"/>
    <p:sldId id="303" r:id="rId35"/>
    <p:sldId id="313" r:id="rId36"/>
    <p:sldId id="325" r:id="rId37"/>
    <p:sldId id="302" r:id="rId38"/>
    <p:sldId id="322" r:id="rId39"/>
    <p:sldId id="316" r:id="rId40"/>
    <p:sldId id="319" r:id="rId41"/>
    <p:sldId id="304" r:id="rId42"/>
    <p:sldId id="305" r:id="rId43"/>
    <p:sldId id="273" r:id="rId44"/>
    <p:sldId id="326" r:id="rId45"/>
    <p:sldId id="327" r:id="rId46"/>
    <p:sldId id="328" r:id="rId47"/>
    <p:sldId id="329" r:id="rId48"/>
    <p:sldId id="301" r:id="rId49"/>
    <p:sldId id="330" r:id="rId50"/>
    <p:sldId id="332" r:id="rId51"/>
    <p:sldId id="333" r:id="rId52"/>
    <p:sldId id="331" r:id="rId53"/>
    <p:sldId id="281" r:id="rId54"/>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16" autoAdjust="0"/>
  </p:normalViewPr>
  <p:slideViewPr>
    <p:cSldViewPr>
      <p:cViewPr>
        <p:scale>
          <a:sx n="64" d="100"/>
          <a:sy n="64" d="100"/>
        </p:scale>
        <p:origin x="-1344" y="-954"/>
      </p:cViewPr>
      <p:guideLst>
        <p:guide orient="horz" pos="2160"/>
        <p:guide pos="2880"/>
      </p:guideLst>
    </p:cSldViewPr>
  </p:slideViewPr>
  <p:notesTextViewPr>
    <p:cViewPr>
      <p:scale>
        <a:sx n="1" d="1"/>
        <a:sy n="1" d="1"/>
      </p:scale>
      <p:origin x="0" y="0"/>
    </p:cViewPr>
  </p:notesTextViewPr>
  <p:sorterViewPr>
    <p:cViewPr>
      <p:scale>
        <a:sx n="100" d="100"/>
        <a:sy n="100" d="100"/>
      </p:scale>
      <p:origin x="0" y="181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34969" y="0"/>
            <a:ext cx="3010323" cy="461010"/>
          </a:xfrm>
          <a:prstGeom prst="rect">
            <a:avLst/>
          </a:prstGeom>
        </p:spPr>
        <p:txBody>
          <a:bodyPr vert="horz" lIns="92382" tIns="46191" rIns="92382" bIns="46191" rtlCol="0"/>
          <a:lstStyle>
            <a:lvl1pPr algn="r">
              <a:defRPr sz="1200"/>
            </a:lvl1pPr>
          </a:lstStyle>
          <a:p>
            <a:fld id="{00B4E2B5-D492-462E-AA59-6C4174601D6A}" type="datetimeFigureOut">
              <a:rPr lang="en-US" smtClean="0"/>
              <a:t>10/4/2013</a:t>
            </a:fld>
            <a:endParaRPr lang="en-US" dirty="0"/>
          </a:p>
        </p:txBody>
      </p:sp>
      <p:sp>
        <p:nvSpPr>
          <p:cNvPr id="4" name="Footer Placeholder 3"/>
          <p:cNvSpPr>
            <a:spLocks noGrp="1"/>
          </p:cNvSpPr>
          <p:nvPr>
            <p:ph type="ftr" sz="quarter" idx="2"/>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69" y="8757590"/>
            <a:ext cx="3010323" cy="461010"/>
          </a:xfrm>
          <a:prstGeom prst="rect">
            <a:avLst/>
          </a:prstGeom>
        </p:spPr>
        <p:txBody>
          <a:bodyPr vert="horz" lIns="92382" tIns="46191" rIns="92382" bIns="46191" rtlCol="0" anchor="b"/>
          <a:lstStyle>
            <a:lvl1pPr algn="r">
              <a:defRPr sz="1200"/>
            </a:lvl1pPr>
          </a:lstStyle>
          <a:p>
            <a:fld id="{862570E2-65FB-411C-9997-A8BA54328A49}" type="slidenum">
              <a:rPr lang="en-US" smtClean="0"/>
              <a:t>‹#›</a:t>
            </a:fld>
            <a:endParaRPr lang="en-US" dirty="0"/>
          </a:p>
        </p:txBody>
      </p:sp>
    </p:spTree>
    <p:extLst>
      <p:ext uri="{BB962C8B-B14F-4D97-AF65-F5344CB8AC3E}">
        <p14:creationId xmlns:p14="http://schemas.microsoft.com/office/powerpoint/2010/main" val="21665602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975609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282598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271402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358963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3386229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1986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3394407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771314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278539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1414975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B8D687-864A-4E3E-91A8-96318218ECFC}" type="datetimeFigureOut">
              <a:rPr lang="en-US" smtClean="0"/>
              <a:t>10/4/2013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6F8156-9502-4CCA-AB27-34691F3A6F17}" type="slidenum">
              <a:rPr lang="en-US" smtClean="0"/>
              <a:t>‹#›</a:t>
            </a:fld>
            <a:endParaRPr lang="en-US" dirty="0"/>
          </a:p>
        </p:txBody>
      </p:sp>
    </p:spTree>
    <p:extLst>
      <p:ext uri="{BB962C8B-B14F-4D97-AF65-F5344CB8AC3E}">
        <p14:creationId xmlns:p14="http://schemas.microsoft.com/office/powerpoint/2010/main" val="410436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8D687-864A-4E3E-91A8-96318218ECFC}" type="datetimeFigureOut">
              <a:rPr lang="en-US" smtClean="0"/>
              <a:t>10/4/2013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F8156-9502-4CCA-AB27-34691F3A6F17}" type="slidenum">
              <a:rPr lang="en-US" smtClean="0"/>
              <a:t>‹#›</a:t>
            </a:fld>
            <a:endParaRPr lang="en-US" dirty="0"/>
          </a:p>
        </p:txBody>
      </p:sp>
    </p:spTree>
    <p:extLst>
      <p:ext uri="{BB962C8B-B14F-4D97-AF65-F5344CB8AC3E}">
        <p14:creationId xmlns:p14="http://schemas.microsoft.com/office/powerpoint/2010/main" val="1525497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2133600"/>
            <a:ext cx="7772400" cy="1470025"/>
          </a:xfrm>
        </p:spPr>
        <p:txBody>
          <a:bodyPr/>
          <a:lstStyle/>
          <a:p>
            <a:r>
              <a:rPr lang="en-US" dirty="0" smtClean="0"/>
              <a:t>Proloquo2Go</a:t>
            </a:r>
            <a:br>
              <a:rPr lang="en-US" dirty="0" smtClean="0"/>
            </a:br>
            <a:r>
              <a:rPr lang="en-US" dirty="0" smtClean="0"/>
              <a:t>2.02</a:t>
            </a:r>
            <a:endParaRPr lang="en-US" dirty="0"/>
          </a:p>
        </p:txBody>
      </p:sp>
      <p:sp>
        <p:nvSpPr>
          <p:cNvPr id="3" name="Subtitle 2"/>
          <p:cNvSpPr>
            <a:spLocks noGrp="1"/>
          </p:cNvSpPr>
          <p:nvPr>
            <p:ph type="subTitle" idx="1"/>
          </p:nvPr>
        </p:nvSpPr>
        <p:spPr>
          <a:xfrm>
            <a:off x="2438400" y="4724400"/>
            <a:ext cx="6400800" cy="1752600"/>
          </a:xfrm>
        </p:spPr>
        <p:txBody>
          <a:bodyPr>
            <a:normAutofit fontScale="70000" lnSpcReduction="20000"/>
          </a:bodyPr>
          <a:lstStyle/>
          <a:p>
            <a:r>
              <a:rPr lang="en-US" dirty="0" smtClean="0">
                <a:solidFill>
                  <a:schemeClr val="tx1"/>
                </a:solidFill>
              </a:rPr>
              <a:t>Presented By:</a:t>
            </a:r>
          </a:p>
          <a:p>
            <a:r>
              <a:rPr lang="en-US" dirty="0" smtClean="0">
                <a:solidFill>
                  <a:schemeClr val="tx1"/>
                </a:solidFill>
              </a:rPr>
              <a:t>Carolyn Rouse</a:t>
            </a:r>
          </a:p>
          <a:p>
            <a:r>
              <a:rPr lang="en-US" dirty="0" smtClean="0">
                <a:solidFill>
                  <a:schemeClr val="tx1"/>
                </a:solidFill>
              </a:rPr>
              <a:t>Assistive Technology Department</a:t>
            </a:r>
          </a:p>
          <a:p>
            <a:r>
              <a:rPr lang="en-US" dirty="0" smtClean="0">
                <a:solidFill>
                  <a:schemeClr val="tx1"/>
                </a:solidFill>
              </a:rPr>
              <a:t>Special Student Services</a:t>
            </a:r>
          </a:p>
          <a:p>
            <a:r>
              <a:rPr lang="en-US" smtClean="0">
                <a:solidFill>
                  <a:schemeClr val="tx1"/>
                </a:solidFill>
              </a:rPr>
              <a:t>10.1.12</a:t>
            </a:r>
            <a:endParaRPr lang="en-US" dirty="0">
              <a:solidFill>
                <a:schemeClr val="tx1"/>
              </a:solidFill>
            </a:endParaRPr>
          </a:p>
        </p:txBody>
      </p:sp>
      <p:sp>
        <p:nvSpPr>
          <p:cNvPr id="4" name="AutoShape 2" descr="data:image/jpeg;base64,/9j/4AAQSkZJRgABAQAAAQABAAD/2wCEAAkGBhQSERQUEhIVFBUWFBQaFxcXGBUbFxkcGhcVGhUeFRwcGyYeFx0jHRcUHy8gIycpLSwsFx4xNTIqNSYrLCkBCQoKDgwOGg8PGi8lHyQwLCwsLiwvLywqMCwsLCwsLCwpLywpLCwvLCwsLCwsLCwsKSwsLCwsKSwsLCwsLCwsLP/AABEIAOEA4QMBIgACEQEDEQH/xAAcAAEAAgMBAQEAAAAAAAAAAAAABQYDBAcCAQj/xABJEAACAQMBBQUFAwkFBgYDAAABAgMABBESBQYhMUETUWFxgQciMpGhQlKxFCMzYnKCksHRFjRDouEVU3Oy0vAkVIOTwvE1RGP/xAAaAQACAwEBAAAAAAAAAAAAAAAABAIDBQEG/8QAMREAAgIBBAECBAUEAgMAAAAAAAECAxEEEiExQRMiUWFx8AUygaHRFLHB8TPhIySR/9oADAMBAAIRAxEAPwDuNKUoAUpSgBXPN7t/pWme02fpDp+mnYZWM/dQfaf8MHuJFs3u2qbayuJlOGSJyp/WxhP8xFcl3Qs9FqjHi0pMjE8zq5Z9MfM0tqbXXHjsb0tKslz0WHcnbl3DeJDd3BuIrjUEduBSRVLAeAZQ3qOnXqFcY21ddkiS9Yp7eT+GVc/QketdmBo01jshlhq61CfB9pSlMigpSlAClKUAKUpQApSlAClRe1t6bW2/T3EUfgWGr+Ee99Kp21van2wMezUaRzwM8iMsMY7xni57hj51GUlFZZONcpPCRY97t+ILBRrzJM/6OFOLt3fsjx+Wa5xtjePal0YsyC1SSeKNYYidfvuB778yfAEdeApa2aRSa5ZDLcSk5kkPvvgZIQfZUAch3Vj2zcNDJDcdrHGsDFwHRnLOQVXCgrnAJxx5nwpF6rdNJdGjHSqEW3yzttKoe5vtJjliUXtzbJOze6q6lBUgaMlvdzz+EkVfKfTyZji1wxSlK6cFKUoAUpSgBSlKAFM1y72jbzTT3J2fav2aqoa5lGcjOCEGOPIjOOeccADVVt915rc67W9ljcd+Qp88H8QaonfCD2tjNemnOO5HQvbLcldluo5yyRIPVtX/AMar0MWlVUclUD5DH8qrW8u913ci2tb2MB0uY37ReCyD4eQ4Z948RjyFWg0jrJKW3A/pIOCaZEb2x5s5/BQfkymuv7Bue0tYH+9DE3zRTXLNrRaoJl74pB/lOKv/ALO7nXsuzb/+CD+H3f5VboX7WinXLpljpWptTakdvE0spKouNRCs2OmSFBOPHpWpsveu0uMdjcxOT0DjV/CeP0rQM7DJalKUHBSlV/eDfq0szpkk1SnlDGNcp/dHL1xQdSb6LBUdtneK3tF1XMyRDpqPE/srzb0FUDaG+N/dcIwtjEevCS4I/wCSP6kV42Rsu1RtbKXmPOWdjI5P7TcF9AKUnq4R4XI3DSTfMiRu/aXPNkbPsJJB0mn/ADcfmoJBb5iqzeNtC6/vV8yKf8O3GhfIngT65q75qE2nBpfhybj69f8AvxpOzVWPrgbqorT5RVZdk2dmhleMHH2n992PQKDwyfACqxNvrM0utQAAGWOPiVBPDJA+NsZ8OPzkJ7GXal60cZxFFwL/AGVGcM2PtMxBAHUAcgCa6NsLde3tFAijGrrI2DIfNunkMCu5jBZny2SlJt4jwjl1hu1tGeTtlSRWPKSQiPgQRw1YIGCeQ8qkz7LLtzqknh1frNKx+eiuqUrj1EvCSI7TlI3YvrW4Sd1imAIy7KJUGORkXTrA4D3gOHPPCuwbl74fliskoWO5Ti8Qz8J+FkJJ1ofvA1oy3KpjUcZ5f99Ki9r7C1lZYW7KeM5jkXmD1GORU8ip4H61ZXqmniXRXZQpr5nSaVXNz97BdqySqI7mLAlj6eDx96N9ORqx1pJprKM1pxeGKUpXTgpSlAChpSgDicH/AOT2mG+L8oB/dy+n6YqVrxv9Y/ku1YrjlHdp2bnoJFwFz5gJ/mr3WLq4tWN/E3NNJSrRBb2W2Uhk/wB1PGx/ZLKG+ump01juIA6MjDIYEHyIr2KocsxS+BelzkFc8O/h86snsgmzsuJesbzIfSRj/Oq5Ux7IZMRXkX+7vZT6OFI/CndC+WhLXL2Jl+Irju9O6VvFtCSNoU0ToJosZGlh7syqRjHHS+Omo12Oq5vxsW3ngD3E35P2La0nBAKEjB58GB5aevCtC2G+LSM+meyeWc/tLKWH+73l1EPu9prT+GQMK3DtXaHTaLfvQQH8AKi7S7lZ/cKSw9JmUws3iseWyPE6fKtTeLeR7ce7Ax447RuEeemMHLfSstTuUtikazhU1ucTY29vHeIoW52jKIm4EwwKjH9XWvw5+tRNjvPYwA9kkgJ5toyzftMWyagYFu9oy6FJkI4kZ0xoO89B9SfGrtsj2UQqAbmRpW+6mUQevxN/l8qunjGLZc/Iqi1F+xGh/b627pf4F/6627Te+1k5ShT3OCv1PD61aLbdGzT4bWH1QMfm2TWabde1YYa0hP8A6Sj6gZpZ+l4TLFZM1dk7UHABgyHkQQQPl0qM9oO3lhiWNDm4fgijiwDcNWBx8B3nlyNbMvs6sSciEof1JJF/+Vb2yd0rW2bXFCNf32LO/oWJx6Yri2Lnv7+pxyb6Nfcjd42lqqMPzjnXJ4EjAXx0jA881A7d38lklNvs5Q7DIaXAI4cDoz7oA++3PoORNg34v2hsJ2Q4YqEB7tbBSR6E1oezHYMIhTtGC9ogkJyBqJ+EZPQKRw8/GiUn+bGZSeFnrPzCMU856Syyuf2YvpPelv3DdweU4+TKB6CvE+1NpbPwzS/lEWQDrywHdqz76eecVr7yb1ywX0yQTJLCkmF91dJGASMjiSCSuoHpVstpkurcNj3ZY+IPTIII9Dn5UvdbqdO07sOL+H+hmuum5NV5TNndvemO+VmSMrNGoyjcV4k4KtyIyDzwR9anLNJBntDnPLjy/liqH7ILbhcv4xJnyDsfxWr3DY6W1a2PA86YuiozaQtF5jyRG8NrJHJHdW3uzx5K9zj7cb96uPkRmr/u5t+O9t0ni5MOKnmjDgyt4g8KpW88Eph1QNhkIOkhSHHIjjjS3ccgdDzyJH2W7J7OKaZbkTLcSa9IQx9m4yJAyliVfOAR+r1p3RyeGvApqkmk/Jd6UpT4gKUpQBr7Qv0gieWVgqIpZmPQDn51y+79pF9dkmxjS3hydMsw1O3iq8QPkfOrP7XUY7JuNPTsyfISJmqjs7T2Men4ezTHlpGKU1V0q0tvke0tMbMuREbY2Re3SabjaBkGdQUphAwBwRgjHM8cda3djX7sOzmGmdANQ6MOQdD9pT4cj6VJV4khDEEjipyp6jvwfHkR1rMnbKa95pRrUPynulKVSWCtXdvetNnzbSLgszm2aKNfikdkYYX8SegrarTXZSdu0+MuUVRn7IGc48TnGe4edX0W+lJy+RVdX6kdpM+zTfK8ur25hvMDEYkVNIHZ+8AAMcSCGHMnlVu3z2rb29o8l1GsqDGIyobW/wBkAEYz49ME1V/ZVZdpJd3n2ZHWKI96RDDEeBb8KvG19oJBBJNJ8MaM5/dBPz6etbUG3FNmNYkrGkcT2SsMtw8pWISgA9nFHphgU/Co4AM/PLHJ4HlVa27tJ765SKEal1aYx94nmx7hw59FHnVt2NYGSF3nyXunMsvEjOs5VT1xg8vEit7cjYCq8t4yhTIzCEYACRA4BA5DUAMfqgferN9SKnKb5x0abTUEic3a3eSzgEScW5u/V26nyHIDoPWvu8W8MdnCZJOPHCIPidu4d3eT0HoDKVy7eCb8t2uIW4xQ5XT0OkapPm2FPgoqhYeZz6XLBLLUUelvNo7Q9/tfyaE8gmVyPDHvv5kgHpXw+z88/wArk1d+D/15+tX99nxfkM8xmETojlSdOlSo93K/azw4eIxXKtj78ziVe2YOjEBhpUFc9VKgcu41T/7lkPUrwl2ku/7djK/p4y2Sy2uGyc2bvJdbPmSK8cywOcCQksV8Qx44HDKnpxHj0qqHvpaB7OXPNMMPMHj8wWHrVq3ZmL2dszfE0EWfPSBRVd69Sm1znD/kruq9Ke1dHvbuyhc28kJONa4B7mBBU+jAVQ9mEPC+z7odlMq6AD9oZyjJng2OHmAD343bqS4vnd1uXt7dXZI1jyGfSSpdiCOZBwP/ALOlf7kPKAHvJXx8PaDXjyy2R6VG2ynHpznhp54T4f32TqrtXujHKf7ogx7PbjXpzGFz8eTy/Zxn0+tWnalytlaLEmS5Xs4l5szHhnA58ST58OtRVpavaOqXs84hY4WaKVgqnoJFZSVHiOXj06Bs3d2CFu0RNUhH6V2aR8eDMTgfs4FSsUrtsrJJxXPC7+oKcasqMWn8zV3L2EbS0SNh75y8ngzY4fugKvoanaUqcm5PLFiO2+svYOYCusDOlxlWHVc5BU9x7+fhg9nFpO1w9zHLCbeQFZ4h2iyLKvIuhyFccFPvYI48eFbW3Gf8nl7MgPpOjIyNXQEdx5etafsy2ZcPKt9rhWGaHS6RmTUzq2F1qwwrIQy5yeFOaT83RTqPydnS6UpWmZopSlAGvtCxSeJ4pBlJEZWHgwwa4xYxPZTtYXHxISYHPKWMk6ceI48PMdK7BtnbsFpGZLiVY07zzJ7lA4sfAVyjfDe9NrR9nb2LOFPuXMjdnoPUpjn5Z9KovhGccSeBrTSnGXtWTfpUJs9b2MBZBFMPva2V/UlMN/3xqYiYkcV0nuyD9RWLKOPJsp5PdKUqB0VEbclkkaK0g/TXB05+4n22Pdwz6Bql62/ZJs4TSXO0HGS7mKHP2Y1xnHnwHoe+mtLVvnz0hfU2enAv+xtlJbQRwRjCRoFHjjmT4k5J86qvtTudUMFqD/eJhr/4UQ1yfMhB61d65nvVdibaT4OVt4UjH7ch7ST/ACrEK1L57K2zL08d9iyasaZIHeQPnU/cQAppyFXAHTAAxgD5YqDtvjX9pfxFT88WpSp6j/6rDRr2do1rCNFOFk1eGeA49K4/JcSWm0meZGU9rIWBHEo7NxX7wwcgjurrw0xaUQanYjP+vd14V62rsaG5TRPGrr0zzHipHFT5Grq5JJxkuHwyuWcqSKfvFsRb2FCjrke9G3NTkcRw6Hhx6YqvbH3Bl7VWnKBFIOFOotjjjlwFWkezpoifyW9mhU/ZYB1/EfhWxDuM7f3m9nlX7iYiU/taSSR8qorhbVB1wsW36PK/x+5dK2ub3yjz+xH7XJu2/I4DksR27jisSA5Oo8tRxgLzq5vKlvDqOVjiQcgWIVAByAJOAKbP2dHAgjhjWNB0UfU9SfE8arm8O9AMq28ErLL23ZyjstQ0lDkgsCvD3Tz5E5FSqrjXDbHpcv8Akrsm7JZZp7qkmAnBCNLK0WeB7NnLJkdOZqYrW2ZYLBEkSklUGAW59/H51meZRgFgCeWSBnyrCul6lkpLy2bNcdkEmYr+yWaNo3HusMHw7iPEHB9K1/ZvfuYpraU5a2k0A/qnVgeQKtjwI7qkK09xV1yXs4HuvOqKe8RLgkerVofh8ntnHxw/1/1/YS1sV7ZeS2UpWnfX4TgPi/Dz/pTwglkjN6triGJmxkRjJHeeAUfX61s+yLaas17FGcxiRJU4Y0mVT2ikfZIZTw86re2Lc3EtrbDiZ7lNX7Ce9IT9DXZ4rdVJKqqljlsADJ7zjma0dHDjeLauaXsMlKUp8zhSlKAOK76xflO3JI5yWjhhQxofh4rGTw8SxJ78AchUkq4AAGAOQHIeXdW17V925Vkj2jbLqaJdMyjqnHBwOYAJB7hg9KiNk7YjuE1xn9pT8Snx/ryNZWsjLdu8GxpJRcMLs3qUpSA4KUrzrGcZGe7Iz8q6Bp7cueztpm6iNseZGB9SK3N1N/4rWwt7W0hku7gR5ZYwQis5LHtHI4Yzju4c6iN7z/4Kb9lf+datGyoktbSJQoX83HkAAam0DUTjmc5yTTlFvpQbXlil8PUkkyMv7XaV7k3d4trEf8KDPLuZsjPzbyqobAldJ/yeNWEX5VMS7fE4RfdXkPuqSR94Dh1t93dsxyxz+A8qh47kG8JY4WK2ZiTyGpxk/wAKVx3SmnuOxrUGsE4DirJFJqAI6jNVpGyARyIBHryqQ2Ze6fdbkeR7j/SlUXTjlEqUGQccRyNeqUqRQKUpQBqbWsTNBJGrFGZSFYEgq3NTkceBA9M1Ut1reNYdUasrMx7UMxZhIvuuGJ48CD+PWrxXKPaVst4rnVGW7O594qCdJkGA+QOBJGk+prkqXfH092PJZVb6Ut2Mk7tvemG3U+8rydEU5Of1sfCPrXM7q8aWQySnWSwLZ7s8h3DHDFbMGwpDzwnnz+Qrxd7HdBngy9SOnmOdN6TT06fiLy35/g5fbZby1wXzY27DObpbe5kgMcoCLnXGUeNWXKniOJb3gelXXZ9pFaQxxKcKigDPM9ST3kkk+tc32VvSREssbfn1WOKWLjmdQT2ZjwCdYyeXewPDFTuxtrPK0iTp2cqkNp55RuKHPXHI+I6cqXe5LD7XfxePPz+vzJbU33x4+/vostztYnggx4nn6d1RrvjJJxzJJ+pNfagL9XvbkWURKxrhrlx0Xh7o8eQ8z3KajCO9k21BFx9mWzRPJJftxHGK3H3UB998dC7Z9B410WuN324XYkzbPnktZAM6dTFDjpnmPXUPCrHuH7RXml/JL9RHc49xuAWUeGOGrmeHA4PI8K2KLINbYmRfXNtzZ0GlKUwKilKUAfHYAEngBzzy9a4Hvaba4vD/ALJidZFP5yZG0Q+OkY5eIwD0B51dvbTt144IbWI4a6cqxH3BpGP3mZQfAHvqF2Zs1II1jQcBzPVj1J8T/pSmpu9NY8se0tO73EfaQ3ycHkt5R3kSK3zVcfSpeItj3gAf1SSPmQPwr3SsiUs+DVSwKh925oniDKUMpyZsY16ycvq64B4DpgDFbG3T+YYEkBmiUkHHB5UVuPkSPWt2KBUGFVVA4AKAAPlXeonPJrbXtO1glj6vG4Hnj3fris0N4ZY43PWKPA7vdFZqxLGFAA5DlRnjAY5yadxcoGCl1DHkCwBPkM5NV3a2xmaSaQvhDDjSCcsVUkBv1QwB8asO0LJJVKyKGHj08QeYPiKhNlSt+et3bUYjpDHmUYHTnvIFMVvCyimfZY9nTho4+Iz2URI6gMowT54Pyraqh7PtbhQJh7ssYWNUPwvGihcMPEgkHv7uBq17H22lwvu+66/HGfiU9c948fw5VXZVt5XJZCeeCdtNpFOB94fUeVSMe0Iz9rHnwqCpVOTrgmWA3qffX51ifakY6k+QP86ocO88kryLBalxG2li0ipxyRyI8DWZt4ZE/S2c6DqyaZB/lNWuEvtorSiW6TbP3V+Z/pUBvXC11bsnDUpDx4H2l5cefEZHrXzZ22IZxmKQMeq8mHmp41vRoSQBzPKoZlGXzLNsWil7K2VcXESyJLDg5yCr5Ug4IOOorbG6Nw3xXKKOuhDn0yakNrWcmzpmlRGktZeMoUZMUn2mA6K3P6dBn5/bqzx+m9ND5/Cqb5apS/8AGsp9YSf6PjwW1ejKPufP1NzY+7kNsPza5bq7cWPr0HgMVgu/e2hbJGMydnNr/wCHgFdX7w4f615g3gkuPds7aSQn/EkGiFfEsefkONWHdzdoW2uR37W4l/SSYwPBUH2VHDzwO4AV0U2qbtu757754/RHbrq1HZWad8exVmcY0qWPkAT/ACr57Otn6LMSsPzlwzSOepBJCemMn941He0W6yqW8eoyzsFwc8FBGSPDPDu51aNhALCsY5RgKPIAYp78sPr/AIFJPdz8CRqpb5bOWRNUJxNH+cjZeaupyMEd+OXfg1baiNqwBWBHDOcj+dQUnF5QRSfDLfuft8XtnDcDGXX3wOjjg4+YPoRUzXOvY/JoF9bdIrnUo7lkXI/5frXRa3ovckzGsjtk0KUpUiBzj2ybvyyRwXUCl2tmJZRxOklW1Y6gFOPgc9KgtlbXjuE1RtnvX7S+DD+fI12SuT+1nYljAqyJEyXkrYiEDaCxyMs4HDGSOQBJPPmQrqKFYs5wO6a9w9uD7SoTZ2wJFVe2up2bHFVkIUHuB+I+eRUxFEFGBn1JJ9SSSayJJLp5NZNvs1dtFBbymVSyBCSo5nHLSehzjBrBsW2uFXM8uonkmFJXuDuANR78AetbW04C8Mir8RQ6c8sjiufUCtCHeXU6Rm3mWV+OllAA+8dRPwjvxUo5ccIi8J8kwa8Ma9msEhqCJMxStVej4X0v68KH5ECpe/u1jRnb4VGT/pUXY7GkuWFw7tCrJhVQ++UzkFmPw558ByxypmGIpt9FEst4RuzTKvxMF8yB+NR9zLZsNbXCxyg+7JG3vjuzjOoeBqXh3Utl4mEOe9yzn6mt6LZsS/DFGvki/wBK4rYx6yDqkyr2O+2htEhE69JYlYN+8hAyfL61KjesH4La6fyiwPqanF4cuHlQmq5Tg3nb+5aoyXkp9z2zSGa3s7iGU821RhX/AOIjcG+lWHZV1Mw/Pw9m3eHUqfQElfr51v0rkrNyxgFHDzkiNrbtRznWMxSjlInBs/rY+L8fGtG327dWTD8pTtYxynQZI/bH9cHxNWWlCs4xLlffQOHlEvs3bkEyBo543yByZQfVeBXyIrMVizkiLPf7mfnVPut2baQ5eBM94Gk/5cVpnca0/wB0f42/rUk4fF/f6lTrkXa52/bR/HcwrjvkT8M5qFvfaNbKdMGu5k6LErYJ8WI5eIBqJh3QtF5Qg/tFz+JxU3s7Y4AxEiIvgAo+nOjdWussPTflkJs3Z8rzNd3WO2YYRB8MS9w8cfiepNXXZsOlBnmeP9PpXi32Uq8T7x+nyrbkfAJ7gTUW3J5YNrG2J8mUlSAcHHAiq6zEnJOT41tPtRyMZA8hxrUqDZbCLXZv+zs6do3g6NBbN6gyLXSK537M49d3fS9F7CEHxUMz/VhXRK3KP+OOfgYuo/5GKUpVxQK4vvrLneACXkIUEOeWShIx+8ZPWu0VWt89w4NoovaZSRPglXGoeBH2lzxx8iKhZHdFxLaZqEssptK+r7Ntpx8EvYJFHIyq+rHjwJ+pqrbDmubrUz3ASNXZcRqFZ8YzhiMqOI48/KsiemlBZk1g2IXxnxEtFQ12Rb3Bnf8ARyIiM/PsipOnPcjZ4noQM86mAK+ml4vBc1khRvIkk6Qw/nNRJZx8ACgltJ+0eQ4cBnryqSkFYLzZep0kR+zkRWVTpDLpbGQynpw6EGtWa3vTwEtuAfthJNQ8QCSM+tWYi8Y4Ic+THcFJ+2i56cK+OhYZ4eIx86j7LeQ2mmC6HBQAkq8cryXUvPhjHDu5dTni2LLbOxgVZVdFDa30trUtlicHOdRrUsY3lupjMiZSNEKr7y+8dWOPM1elFp+V+5Vyn8yzWe14Zf0cqN4AjPyPH6Vt4qo3G69u32NP7JI+nEVkg3SRU1rczxAZydYCgDv5YqHoxfTJO5rtFqpVAS5uXk0WdxPOB8TsAEHq2frjwzU/a7su3vXc7zH7gZhGPMDGr5AVGdKh+aX8ko2bukTiXCsSFYEjngg488cqyV4hhVFCqoVRyCgADyAr3VDLRSlK4ApSlACtiyvDGe8HmP6Vr0roNZN292jrwFyAOPia1nuGIwWJHiax0oOJJCte/uuyikkxnQjNjvwCazg/9/jWhvAf/Cz/APCcfNSB+NdistIH0X72abGNvs+LXxklzNIe9pPe/wCXSPSrTWts2DRDGn3Y0X5KB/KtmvQo863l5FKUrpwUpSgD4RXCIlOzJ5bW6BRDIzwykHQ6nx9B5HINd4rDdWaSDTIiuvcyhh8iKrtrVkdrLqbXU8o4s+9MRYJBquZD8KQqWJPnjA+tY93tsyTSXEcyhHjYDs/ugalYHvIYcT412u02dFEMRRJGD9xVX8BVC3v9mckl0byxlSOVv0iPnQ/QnIBxnAyCOYzkGlZaOKg1HsbjrMy93RG1ht7xJNWh1bSxVsHOD3GsO0tizRADaN5Bao3+Hba3uJB1CA8RnlkA1CbS2OHdG2dayWQUAdpLKQ0gHVowGIJ58Tx7qV/ptqzN4GlepPEVknr67WKN5H+FFJP8h6nA9ahd3LN1iaSX9JM5kYdwPwj8T61gu9hXr6S1xFLoIYIykISOWQBhvWtrZ23GdzDPH2UwGcfZcd6H/U+fPEFHEfa8/Em3l8n3aV6sSFn8gBzJ6BR1NfbfYbTAG7J05ysAOEX/AIhHF2+grDtrZzSdm6Ea4nDqG+E8jhvkONZl3mZR+dtJ1xzZAJE+YxUvdt9nZFbc+4m4ogoCqAqjkAAAPICvdQX9tLbqZF843/pXk78Wv33/APbaqfSs+DLd8fiT9fFYHkc8cf1qAsr2W9OVDQ2wPPOJJe8Aj4F78cemeeJ6OMKAFAAAwAOAA8KjKO3h9kk8nqlK8s4GB3nA+RP4A1E6eqUpXAFK+Zr7QApWmu1E7Ywk6ZMAqD9sEc0PXqCOfCtyutNdgnkqu8VrOt1EbMv2k+oFFwQ7IAclTwJ09/3asOxd0tp3LRrdwxww60aQkjWyqwbSFDNjJAHHFe91iLnbEIQhltY5ncjiAzgIoz38fx7q67WvRUnCLkuTL1FzjJxiKUpThnilKUAKUpQApSlACoreaCd7dhbTpbv1lddQVcHURxwD4ngOPnUrVb342FJdQqi3K28KtrnJXVqVeIB4gaeBJB4H8eM7Hs5xZWpEmsTCRTzl7PTJOerandnKeJOT0AGMylR2zY1LtJqZjIMp2h9/sgcKSBgJrPvEAAcQPs1I1hXPM2b9axFHyorbuyO2T3TpkQ6o36q3n3H/AF6VK18IquMnF5RNrKwQWxdo9vGdQ0yIdMi9zDw7jg/IjpU3sxeLD1/r/Kq7tqP8luFulH5t8JOB4/C30Hy8aslowDK2eB69MHr+Bq9tJqS6ZQ45TRsutVXeePt7iC1HBTmSXH3RkD8G9SKuc0dUvad2tttHtJjpjkgCq+CQCGGQceX1FXRbw2uxeKW5ZLFGgUAKAAAAAOQA5AV6qHk3vtR/jBj3KGY/QVj/ANuTy/3a0cj782I1+Wcn0pVVTfgddkV5JyoO22h2186qcpBERw5F3ZdXyAx86+Ddqef+93J09YofdXyJ5n5VG7jW4SW7AGNLKoHcA0n9BVvpKMXLPJWrd0kkW+lKwXl4sSM8hwqjJP4Ad5PICllyXmvsq81mdOsc7r6N7y/8xHpW/VH2Xc3Ime6WHVHMSWjDDVp+yQD1/HJ5ZFWCDeQSZWO3uZJFxmNYmLDPLVjgM99Xzpln28lUbFjk+bQ3aW+vrWDUU1JMWdcEqqgFef63D1qxt7GHYaX2ncMnVdPMfxn8KlvZ7u1MjSXd0nZyyKEjizkxRg5wx+8x4nyHkLvWpTVtglLsy7725va+CD3U3Ot9nxlIFOWILuxy7EcsnAAA44AGOJqcpSmBVvPYpSlBwUpSgBSlKAFKUoAVB76bGlu7OSCCRY2k0gs2cacjWOHHiMj1qcpQdTxycXj2ULa/uoS7SMkVqGdubEqzMQOSrxACjgABUjUtv/u5Ik4v4F1js9FxGMaio4o6ZOGK9R3DhVSh3ttG/wAdBn72V/EVkamqSnlLg2dNapQWXyS9KxwXCuMoyuO9SD+FZdJ7jSY0YLu1WRGRxlWBB/08evpUFsGdoXNpMeKgmF+jp3DxHd5jpVjrS2rspZ0wSVZTlHHxI3Qr/TrU4SWNr6IyXlE5aza148xwP8jWO4tlYYZQw7mAI+RqpWm9xtpOzvFKuPtqMpIp5NgcRnHdzHTlU8N8rFuV1H66gfqKYjGS8Ck0s8G1FZonwIq/sqo/AVk01o/2qs//ADUX8X+lfH3qsx/+1F6En8BUsS+BXg39NU+/1WN1JMY2eCfBYqMlH658CST0+LwqTm31iPCCOac/qIwX1ZgMfI1HXEVxdf3kiKL/AHEZ593aN18h9KljH5uiUU85R8m3+gHwLJI3QBQPxP4A1ri0mu3V7kaI1OUhHU97/wCvyA57880NsoJCp0UKvvHwUAZNeUvJ3/R2rAfemZUH8Iy1UuUILK4+bf8AYYxKXHf0PW2Aot5Cx0gISCOBBA9zTjkc4xXTty914II0uERxNLBF2hd3dvhBK+8eHH8K5pFsAyENdOJCDlY1BES+h4ufFvlW/wD7IiHEQr+6AD9CKph+JVUvGM/fzJWaGy1d4Ox0rj9uFzpjmmjb7qzTo38Jbl6Yom9l1bS4jumnxziuApVvASgBkbxOR309T+JVWvbhr6iNn4fZBZymdgpUTuzvHHewCWMFSCVkjb443HxK3iPqMVLVpGe1jhilKUHBSlKAFKUoAUpSgDT2tteK2iaadwiKOJP0AHMkngAKo9zvzdT57CNbWPo0g1zkd+jOiP8AeLHwqN9pm1TJeCLPuW0aPjoZpdWgnv0IpI8WqnwzPq0xydmWGXk+4mcZA6uxBC+THpWfqrp8wreH8TS0unhhTsWfkWS9CO4FxJJcy8wsjFyPERjEaDx0geNbn5OpABRcd2AR+GK0rAQQQsyEaFBZ3JyxIGSzk8WPnWtBf9r70zCJDxWLPvkHkZiOWeegcO/PIeZsjbZJttvHl9/ovv6m7Bwgkklz4R5u90LaU6lUxt1MR058xjT9K8ncqDHxTZ+92rZ/p9KnYyCBpxjpjl6V6qv+qvjxufHzLPQrfO1EAmy7uH9FOs6/dnBDDydeJ9aWEd/eTmCAQJp/SyqXdYvAkgAv+qAT34qVSCW7m/JbY6SADPNzEKHu75G6DpzrpmxNiRWkKwwJpRfmT1Zj9pj1Nb/4fVZbH1LsY8ccv5mNrboVPZX3/Yr26fs1gs2MsjG5uGzmWQcs89C8ceZyfIcKsMuwLZvit4W840P4it+lbSWDHcm3lkV/ZOz/APJ23/sxf9NR28Ps8tLuMKYlhdfgkhCoyn0GCPA/SrNSu4OKTRyC63Q2lbHT2S3qfZkR1R8frq3Xyz61C7aN9Bp7W1W2VuUsja0U9NRQEKf2q7zXiWIMpVgGUjBBAII6gg86Xeng+kMx1U12cU2TsERntZH7aYj9IeQHdGOSjy/0qXVKk9vblNaZlskLw8S9sOLJ3tbZ+sfyxyqJsb+OZdUbBh17we5hzU+Bry2vouqnmzlfHx/19D0Wkvqsj7OPke3gz1KnvBwf6H1BqOudoyQZLgTRj4mThIg6lk5OB1K48q87xXRUKgONWSfIdKgEfSQRzBzUtPplKClPydttaliJY9q38RRdSiUMAy+XRgeY8CONQV26gai/uE4DuRqU4yFlb7QIB0uePDBzwNaUE6DVGZY17OSVFV2C+6HJXGeGPex6VuKxRGcYZQFYEFWXUjoy8QSOYxjxrQqoVXsFZ2Ofu8lm9mu2lXaAjWRHFxAwcKwYa4eKMcdTGWH7tderFHbIMEIoPgAKy1uQjsjtMC2e+W7ApSlTKxSlKAFKUoAUpSgCh7b9nUtxeTzi5SNJey93sRIw0R6ebEKOvQ1zm8tuzeRdZk/PzAuwALdmxiXIHAYCHAH3jX6CrnNx7O5pb6clxFbNIZBIuDMe0AMiR5yI/fDHWRn3uHU0rfTuXtXI7p79r974SOc7QLJC+r3Vcxg54ah2iZwDz4Z5dM1ln+Js/eb8TXXR7MrERSIIAWkjZTLIWkkGQRkM5JBHPhiue7J3QvZZmg7IRvEQstzIMxcB7rQr/iMy6W48BnjzpeemkkkuRqGqhJtvgx7AnKatWRHjOo8FB8zw4/yrZhvpbyTsNnjW2cPOQexiHU5+03cB9audl7KLQYa4Mt2/fM5K58EXCgeHGrdaWaRKEiRUUclUBQPIDhUF+GVys9Szn5eP1OT/ABGSjth/9NDdrdyOygEUWTxy7n45HPxM56k/SpWlK1TKbzyxSlKDgpSlAClKUAKqO8Hs0trmQzI0ltOeckJ06v215N9M1bqVxpNYZKMnF5RzS49l130v45O7tbZSfmGqB2xufd2w1S2yzIOJe1JJ4ffifjjxXlXaaVS9PW1jGPoXx1Vqec5KpuHu4I7CMXEaNJIXlcMoOGlYvjiOgIHpWTa/s5s5+PZCFsrlofc1BWDYdR7rjIHMVZ6VdhYwUbnnIpSldIilKUAKUpQApSlAClKUAKUpQApSlAClKUAKUpQApSlAClKUAKUpQApSlAClKUAKUpQApSlAClKUAKUpQB//2Q=="/>
          <p:cNvSpPr>
            <a:spLocks noChangeAspect="1" noChangeArrowheads="1"/>
          </p:cNvSpPr>
          <p:nvPr/>
        </p:nvSpPr>
        <p:spPr bwMode="auto">
          <a:xfrm>
            <a:off x="63500" y="-10414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http://www.alltogetherwecan.com/wp-content/uploads/2009/01/proloquo2go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33400"/>
            <a:ext cx="4467225" cy="446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38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Proloquo Controls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890823"/>
            <a:ext cx="3106380" cy="298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5903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44218" cy="1143000"/>
          </a:xfrm>
        </p:spPr>
        <p:txBody>
          <a:bodyPr>
            <a:normAutofit fontScale="90000"/>
          </a:bodyPr>
          <a:lstStyle/>
          <a:p>
            <a:r>
              <a:rPr lang="en-US" dirty="0" smtClean="0"/>
              <a:t>Options Button </a:t>
            </a:r>
            <a:br>
              <a:rPr lang="en-US" dirty="0" smtClean="0"/>
            </a:br>
            <a:r>
              <a:rPr lang="en-US" sz="3100" dirty="0" smtClean="0"/>
              <a:t>on the bottom right hand corner of the Proloquo screen</a:t>
            </a:r>
            <a:endParaRPr lang="en-US" sz="31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64792"/>
            <a:ext cx="391867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162372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33600" y="2209800"/>
            <a:ext cx="35052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User</a:t>
            </a:r>
            <a:endParaRPr lang="en-US" dirty="0"/>
          </a:p>
        </p:txBody>
      </p:sp>
      <p:sp>
        <p:nvSpPr>
          <p:cNvPr id="5" name="TextBox 4"/>
          <p:cNvSpPr txBox="1"/>
          <p:nvPr/>
        </p:nvSpPr>
        <p:spPr>
          <a:xfrm>
            <a:off x="1965955" y="2222500"/>
            <a:ext cx="3877600" cy="738664"/>
          </a:xfrm>
          <a:prstGeom prst="rect">
            <a:avLst/>
          </a:prstGeom>
          <a:noFill/>
        </p:spPr>
        <p:txBody>
          <a:bodyPr wrap="none" rtlCol="0">
            <a:spAutoFit/>
          </a:bodyPr>
          <a:lstStyle/>
          <a:p>
            <a:r>
              <a:rPr lang="en-US" sz="1400" b="1" dirty="0" smtClean="0"/>
              <a:t>User, Appearance, Speech, Interaction, Grammar, </a:t>
            </a:r>
          </a:p>
          <a:p>
            <a:r>
              <a:rPr lang="en-US" sz="1400" b="1" dirty="0" smtClean="0"/>
              <a:t>Prediction, Vocabulary, Restrictions, Privacy, </a:t>
            </a:r>
          </a:p>
          <a:p>
            <a:r>
              <a:rPr lang="en-US" sz="1400" b="1" dirty="0" smtClean="0"/>
              <a:t>Backup, About, Support, Password</a:t>
            </a:r>
            <a:endParaRPr lang="en-US" sz="1400" b="1" dirty="0"/>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1867"/>
            <a:ext cx="1362383" cy="130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38800" y="4991100"/>
            <a:ext cx="3231141" cy="1200329"/>
          </a:xfrm>
          <a:prstGeom prst="rect">
            <a:avLst/>
          </a:prstGeom>
          <a:noFill/>
        </p:spPr>
        <p:txBody>
          <a:bodyPr wrap="none" rtlCol="0">
            <a:spAutoFit/>
          </a:bodyPr>
          <a:lstStyle/>
          <a:p>
            <a:r>
              <a:rPr lang="en-US" dirty="0" smtClean="0">
                <a:solidFill>
                  <a:srgbClr val="FF0000"/>
                </a:solidFill>
              </a:rPr>
              <a:t>Note:  </a:t>
            </a:r>
            <a:r>
              <a:rPr lang="en-US" dirty="0" smtClean="0"/>
              <a:t>You can hide this function</a:t>
            </a:r>
          </a:p>
          <a:p>
            <a:r>
              <a:rPr lang="en-US" dirty="0" smtClean="0"/>
              <a:t>By tapping on Proloquo in the </a:t>
            </a:r>
          </a:p>
          <a:p>
            <a:r>
              <a:rPr lang="en-US" dirty="0" smtClean="0"/>
              <a:t>General  iPad settings and </a:t>
            </a:r>
          </a:p>
          <a:p>
            <a:r>
              <a:rPr lang="en-US" dirty="0" smtClean="0"/>
              <a:t>turning it off. </a:t>
            </a:r>
            <a:endParaRPr lang="en-US" dirty="0"/>
          </a:p>
        </p:txBody>
      </p:sp>
    </p:spTree>
    <p:extLst>
      <p:ext uri="{BB962C8B-B14F-4D97-AF65-F5344CB8AC3E}">
        <p14:creationId xmlns:p14="http://schemas.microsoft.com/office/powerpoint/2010/main" val="540847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To Set Up a New User</a:t>
            </a:r>
            <a:br>
              <a:rPr lang="en-US" sz="2800" dirty="0" smtClean="0"/>
            </a:br>
            <a:r>
              <a:rPr lang="en-US" sz="2800" dirty="0" smtClean="0"/>
              <a:t>The first time you open Proloquo2.0 it will give you this start up screen to set up a new user</a:t>
            </a:r>
            <a:endParaRPr lang="en-US" sz="2800" dirty="0"/>
          </a:p>
        </p:txBody>
      </p:sp>
      <p:sp>
        <p:nvSpPr>
          <p:cNvPr id="3" name="Content Placeholder 2"/>
          <p:cNvSpPr>
            <a:spLocks noGrp="1"/>
          </p:cNvSpPr>
          <p:nvPr>
            <p:ph idx="1"/>
          </p:nvPr>
        </p:nvSpPr>
        <p:spPr>
          <a:xfrm>
            <a:off x="381000" y="1981200"/>
            <a:ext cx="2667000" cy="4221163"/>
          </a:xfrm>
        </p:spPr>
        <p:txBody>
          <a:bodyPr>
            <a:normAutofit/>
          </a:bodyPr>
          <a:lstStyle/>
          <a:p>
            <a:r>
              <a:rPr lang="en-US" sz="2400" dirty="0" smtClean="0"/>
              <a:t>Type in the name of the user</a:t>
            </a:r>
          </a:p>
          <a:p>
            <a:endParaRPr lang="en-US" sz="2400" dirty="0" smtClean="0"/>
          </a:p>
          <a:p>
            <a:r>
              <a:rPr lang="en-US" sz="2400" dirty="0" smtClean="0"/>
              <a:t>Then pick the vocabulary set you want to use </a:t>
            </a:r>
          </a:p>
          <a:p>
            <a:endParaRPr lang="en-US" sz="2400" dirty="0" smtClean="0"/>
          </a:p>
          <a:p>
            <a:r>
              <a:rPr lang="en-US" sz="2400" dirty="0" smtClean="0"/>
              <a:t>Then hit save</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381" y="1524000"/>
            <a:ext cx="3351708" cy="490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6433066"/>
            <a:ext cx="7655814" cy="369332"/>
          </a:xfrm>
          <a:prstGeom prst="rect">
            <a:avLst/>
          </a:prstGeom>
          <a:noFill/>
        </p:spPr>
        <p:txBody>
          <a:bodyPr wrap="none" rtlCol="0">
            <a:spAutoFit/>
          </a:bodyPr>
          <a:lstStyle/>
          <a:p>
            <a:r>
              <a:rPr lang="en-US" dirty="0" smtClean="0"/>
              <a:t>The basic screens will then load.  You will then need to customize it a bit further.</a:t>
            </a:r>
            <a:endParaRPr lang="en-US" dirty="0"/>
          </a:p>
        </p:txBody>
      </p:sp>
    </p:spTree>
    <p:extLst>
      <p:ext uri="{BB962C8B-B14F-4D97-AF65-F5344CB8AC3E}">
        <p14:creationId xmlns:p14="http://schemas.microsoft.com/office/powerpoint/2010/main" val="3165036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18"/>
            <a:ext cx="8229600" cy="1143000"/>
          </a:xfrm>
        </p:spPr>
        <p:txBody>
          <a:bodyPr/>
          <a:lstStyle/>
          <a:p>
            <a:r>
              <a:rPr lang="en-US" dirty="0" smtClean="0"/>
              <a:t>To </a:t>
            </a:r>
            <a:r>
              <a:rPr lang="en-US" dirty="0" smtClean="0">
                <a:solidFill>
                  <a:srgbClr val="FF0000"/>
                </a:solidFill>
              </a:rPr>
              <a:t>Add</a:t>
            </a:r>
            <a:r>
              <a:rPr lang="en-US" dirty="0" smtClean="0"/>
              <a:t> a new User</a:t>
            </a:r>
            <a:endParaRPr lang="en-US" dirty="0"/>
          </a:p>
        </p:txBody>
      </p:sp>
      <p:sp>
        <p:nvSpPr>
          <p:cNvPr id="3" name="Content Placeholder 2"/>
          <p:cNvSpPr>
            <a:spLocks noGrp="1"/>
          </p:cNvSpPr>
          <p:nvPr>
            <p:ph idx="1"/>
          </p:nvPr>
        </p:nvSpPr>
        <p:spPr>
          <a:xfrm>
            <a:off x="609600" y="1943100"/>
            <a:ext cx="3352800" cy="4610100"/>
          </a:xfrm>
        </p:spPr>
        <p:txBody>
          <a:bodyPr>
            <a:normAutofit/>
          </a:bodyPr>
          <a:lstStyle/>
          <a:p>
            <a:r>
              <a:rPr lang="en-US" sz="2400" dirty="0" smtClean="0"/>
              <a:t>Click the option icon at the bottom of the screen</a:t>
            </a:r>
          </a:p>
          <a:p>
            <a:endParaRPr lang="en-US" sz="2400" dirty="0"/>
          </a:p>
          <a:p>
            <a:r>
              <a:rPr lang="en-US" sz="2400" dirty="0" smtClean="0"/>
              <a:t>Click User under options</a:t>
            </a:r>
          </a:p>
          <a:p>
            <a:endParaRPr lang="en-US" sz="2400" dirty="0"/>
          </a:p>
          <a:p>
            <a:r>
              <a:rPr lang="en-US" sz="2400" dirty="0" smtClean="0"/>
              <a:t>Add the user’s name</a:t>
            </a:r>
          </a:p>
          <a:p>
            <a:pPr lvl="1"/>
            <a:r>
              <a:rPr lang="en-US" sz="2000" dirty="0" smtClean="0"/>
              <a:t>Choose the vocabulary set</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343" y="2457450"/>
            <a:ext cx="241265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20378"/>
            <a:ext cx="2249060" cy="5332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27813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3886200" y="3190875"/>
            <a:ext cx="2895600" cy="191452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76600" y="1981200"/>
            <a:ext cx="1295400" cy="1809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667000" y="1419225"/>
            <a:ext cx="457200" cy="666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31343" y="1096370"/>
            <a:ext cx="2380652" cy="1477328"/>
          </a:xfrm>
          <a:prstGeom prst="rect">
            <a:avLst/>
          </a:prstGeom>
          <a:noFill/>
        </p:spPr>
        <p:txBody>
          <a:bodyPr wrap="none" rtlCol="0">
            <a:spAutoFit/>
          </a:bodyPr>
          <a:lstStyle/>
          <a:p>
            <a:r>
              <a:rPr lang="en-US" dirty="0" smtClean="0">
                <a:solidFill>
                  <a:srgbClr val="FF0000"/>
                </a:solidFill>
              </a:rPr>
              <a:t>RED ALERT </a:t>
            </a:r>
            <a:r>
              <a:rPr lang="en-US" dirty="0" smtClean="0"/>
              <a:t>If you don’t </a:t>
            </a:r>
          </a:p>
          <a:p>
            <a:r>
              <a:rPr lang="en-US" dirty="0" smtClean="0"/>
              <a:t>tell it what vocabulary </a:t>
            </a:r>
          </a:p>
          <a:p>
            <a:r>
              <a:rPr lang="en-US" dirty="0" smtClean="0"/>
              <a:t>set to use it will </a:t>
            </a:r>
          </a:p>
          <a:p>
            <a:r>
              <a:rPr lang="en-US" dirty="0" smtClean="0"/>
              <a:t>automatically be the </a:t>
            </a:r>
          </a:p>
          <a:p>
            <a:r>
              <a:rPr lang="en-US" dirty="0" smtClean="0"/>
              <a:t>core user.</a:t>
            </a:r>
            <a:endParaRPr lang="en-US" dirty="0"/>
          </a:p>
        </p:txBody>
      </p:sp>
      <p:cxnSp>
        <p:nvCxnSpPr>
          <p:cNvPr id="6" name="Straight Arrow Connector 5"/>
          <p:cNvCxnSpPr/>
          <p:nvPr/>
        </p:nvCxnSpPr>
        <p:spPr>
          <a:xfrm>
            <a:off x="7921669" y="2457450"/>
            <a:ext cx="536531" cy="142933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597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Setting Up the User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Set up your student with a Core vocabulary and a Basic vocabulary so you can see which user would be best</a:t>
            </a:r>
          </a:p>
          <a:p>
            <a:endParaRPr lang="en-US" dirty="0"/>
          </a:p>
          <a:p>
            <a:r>
              <a:rPr lang="en-US" dirty="0" smtClean="0"/>
              <a:t>Name them</a:t>
            </a:r>
          </a:p>
          <a:p>
            <a:pPr lvl="1"/>
            <a:r>
              <a:rPr lang="en-US" dirty="0" smtClean="0"/>
              <a:t> “Student name Core” ex. John Core</a:t>
            </a:r>
          </a:p>
          <a:p>
            <a:pPr lvl="1"/>
            <a:r>
              <a:rPr lang="en-US" dirty="0" smtClean="0"/>
              <a:t>“Student name Basic”  ex. John Basic</a:t>
            </a:r>
          </a:p>
          <a:p>
            <a:pPr marL="457200" lvl="1" indent="0">
              <a:buNone/>
            </a:pPr>
            <a:endParaRPr lang="en-US" dirty="0" smtClean="0"/>
          </a:p>
          <a:p>
            <a:pPr marL="457200" lvl="1" indent="0">
              <a:buNone/>
            </a:pPr>
            <a:endParaRPr lang="en-US" dirty="0"/>
          </a:p>
          <a:p>
            <a:pPr marL="457200" lvl="1" indent="0">
              <a:buNone/>
            </a:pPr>
            <a:r>
              <a:rPr lang="en-US" dirty="0" smtClean="0"/>
              <a:t>Then look and decide which user you like best for your student.</a:t>
            </a:r>
            <a:endParaRPr lang="en-US" dirty="0"/>
          </a:p>
        </p:txBody>
      </p:sp>
    </p:spTree>
    <p:extLst>
      <p:ext uri="{BB962C8B-B14F-4D97-AF65-F5344CB8AC3E}">
        <p14:creationId xmlns:p14="http://schemas.microsoft.com/office/powerpoint/2010/main" val="277577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1"/>
            <a:ext cx="8229600" cy="1143000"/>
          </a:xfrm>
        </p:spPr>
        <p:txBody>
          <a:bodyPr/>
          <a:lstStyle/>
          <a:p>
            <a:r>
              <a:rPr lang="en-US" dirty="0" smtClean="0"/>
              <a:t>To Change the voice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990599"/>
            <a:ext cx="29432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909886"/>
            <a:ext cx="291465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652262"/>
            <a:ext cx="1219200" cy="117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462" y="1119186"/>
            <a:ext cx="1623722"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5-Point Star 3"/>
          <p:cNvSpPr/>
          <p:nvPr/>
        </p:nvSpPr>
        <p:spPr>
          <a:xfrm>
            <a:off x="5486400" y="3810000"/>
            <a:ext cx="304800" cy="228600"/>
          </a:xfrm>
          <a:prstGeom prst="star5">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829540" y="5410200"/>
            <a:ext cx="2858283" cy="646331"/>
          </a:xfrm>
          <a:prstGeom prst="rect">
            <a:avLst/>
          </a:prstGeom>
          <a:noFill/>
        </p:spPr>
        <p:txBody>
          <a:bodyPr wrap="none" rtlCol="0">
            <a:spAutoFit/>
          </a:bodyPr>
          <a:lstStyle/>
          <a:p>
            <a:r>
              <a:rPr lang="en-US" b="1" dirty="0" smtClean="0">
                <a:solidFill>
                  <a:srgbClr val="FF0000"/>
                </a:solidFill>
              </a:rPr>
              <a:t>Note:  </a:t>
            </a:r>
            <a:r>
              <a:rPr lang="en-US" dirty="0" smtClean="0"/>
              <a:t>Here is the 4</a:t>
            </a:r>
            <a:r>
              <a:rPr lang="en-US" baseline="30000" dirty="0" smtClean="0"/>
              <a:t>th</a:t>
            </a:r>
            <a:r>
              <a:rPr lang="en-US" dirty="0" smtClean="0"/>
              <a:t> way to </a:t>
            </a:r>
          </a:p>
          <a:p>
            <a:r>
              <a:rPr lang="en-US" dirty="0" smtClean="0"/>
              <a:t>Turn off the volume!!</a:t>
            </a:r>
            <a:endParaRPr lang="en-US" dirty="0"/>
          </a:p>
        </p:txBody>
      </p:sp>
      <p:sp>
        <p:nvSpPr>
          <p:cNvPr id="6" name="5-Point Star 5"/>
          <p:cNvSpPr/>
          <p:nvPr/>
        </p:nvSpPr>
        <p:spPr>
          <a:xfrm>
            <a:off x="5791200" y="4291012"/>
            <a:ext cx="381000" cy="40957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200650" y="1752600"/>
            <a:ext cx="381000" cy="40957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295900" y="3048000"/>
            <a:ext cx="381000" cy="40957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919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62300" y="-228600"/>
            <a:ext cx="8229600" cy="1143000"/>
          </a:xfrm>
        </p:spPr>
        <p:txBody>
          <a:bodyPr>
            <a:normAutofit/>
          </a:bodyPr>
          <a:lstStyle/>
          <a:p>
            <a:r>
              <a:rPr lang="en-US" sz="2800" b="1" dirty="0" smtClean="0">
                <a:solidFill>
                  <a:srgbClr val="92D050"/>
                </a:solidFill>
                <a:effectLst>
                  <a:outerShdw blurRad="38100" dist="38100" dir="2700000" algn="tl">
                    <a:srgbClr val="000000">
                      <a:alpha val="43137"/>
                    </a:srgbClr>
                  </a:outerShdw>
                </a:effectLst>
              </a:rPr>
              <a:t>Appearance</a:t>
            </a:r>
            <a:endParaRPr lang="en-US" sz="2800" b="1" dirty="0">
              <a:solidFill>
                <a:srgbClr val="92D05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93" y="868903"/>
            <a:ext cx="1600200" cy="352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793" y="1"/>
            <a:ext cx="2552959"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1295400" y="1676400"/>
            <a:ext cx="762000" cy="304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105400"/>
            <a:ext cx="1676400" cy="161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52752" y="171578"/>
            <a:ext cx="5000728" cy="6463308"/>
          </a:xfrm>
          <a:prstGeom prst="rect">
            <a:avLst/>
          </a:prstGeom>
          <a:noFill/>
        </p:spPr>
        <p:txBody>
          <a:bodyPr wrap="none" rtlCol="0">
            <a:spAutoFit/>
          </a:bodyPr>
          <a:lstStyle/>
          <a:p>
            <a:r>
              <a:rPr lang="en-US" dirty="0" smtClean="0">
                <a:solidFill>
                  <a:srgbClr val="FF0000"/>
                </a:solidFill>
              </a:rPr>
              <a:t>Message window options </a:t>
            </a:r>
            <a:r>
              <a:rPr lang="en-US" dirty="0" smtClean="0"/>
              <a:t>allow you to whether</a:t>
            </a:r>
          </a:p>
          <a:p>
            <a:r>
              <a:rPr lang="en-US" dirty="0" smtClean="0"/>
              <a:t> to show the message or change the size of the </a:t>
            </a:r>
          </a:p>
          <a:p>
            <a:r>
              <a:rPr lang="en-US" dirty="0" smtClean="0"/>
              <a:t>Window.  </a:t>
            </a:r>
            <a:r>
              <a:rPr lang="en-US" dirty="0" smtClean="0">
                <a:solidFill>
                  <a:srgbClr val="FF0000"/>
                </a:solidFill>
              </a:rPr>
              <a:t>Advanced options </a:t>
            </a:r>
            <a:r>
              <a:rPr lang="en-US" dirty="0" smtClean="0"/>
              <a:t>allow you to </a:t>
            </a:r>
          </a:p>
          <a:p>
            <a:r>
              <a:rPr lang="en-US" dirty="0" smtClean="0"/>
              <a:t>change color text position and whether you </a:t>
            </a:r>
          </a:p>
          <a:p>
            <a:r>
              <a:rPr lang="en-US" dirty="0" smtClean="0"/>
              <a:t>want it to display text or pictures</a:t>
            </a:r>
          </a:p>
          <a:p>
            <a:endParaRPr lang="en-US" dirty="0"/>
          </a:p>
          <a:p>
            <a:r>
              <a:rPr lang="en-US" dirty="0" smtClean="0">
                <a:solidFill>
                  <a:srgbClr val="FF0000"/>
                </a:solidFill>
              </a:rPr>
              <a:t>Toolbar options </a:t>
            </a:r>
            <a:r>
              <a:rPr lang="en-US" dirty="0" smtClean="0"/>
              <a:t>allow you to change the tool </a:t>
            </a:r>
          </a:p>
          <a:p>
            <a:r>
              <a:rPr lang="en-US" dirty="0"/>
              <a:t>b</a:t>
            </a:r>
            <a:r>
              <a:rPr lang="en-US" dirty="0" smtClean="0"/>
              <a:t>ar size and whether you want a icon on it.</a:t>
            </a:r>
          </a:p>
          <a:p>
            <a:endParaRPr lang="en-US" dirty="0"/>
          </a:p>
          <a:p>
            <a:r>
              <a:rPr lang="en-US" dirty="0" smtClean="0"/>
              <a:t>The </a:t>
            </a:r>
            <a:r>
              <a:rPr lang="en-US" dirty="0" smtClean="0">
                <a:solidFill>
                  <a:srgbClr val="FF0000"/>
                </a:solidFill>
              </a:rPr>
              <a:t>View Options </a:t>
            </a:r>
            <a:r>
              <a:rPr lang="en-US" dirty="0" smtClean="0"/>
              <a:t>allow you to use a list rather </a:t>
            </a:r>
          </a:p>
          <a:p>
            <a:r>
              <a:rPr lang="en-US" dirty="0" smtClean="0"/>
              <a:t>than buttons.  It also allows you to set the </a:t>
            </a:r>
          </a:p>
          <a:p>
            <a:r>
              <a:rPr lang="en-US" dirty="0" smtClean="0"/>
              <a:t>number of pictures in the </a:t>
            </a:r>
            <a:r>
              <a:rPr lang="en-US" dirty="0" smtClean="0">
                <a:solidFill>
                  <a:srgbClr val="FF0000"/>
                </a:solidFill>
              </a:rPr>
              <a:t>columns or rows </a:t>
            </a:r>
          </a:p>
          <a:p>
            <a:r>
              <a:rPr lang="en-US" dirty="0" smtClean="0"/>
              <a:t>(</a:t>
            </a:r>
            <a:r>
              <a:rPr lang="en-US" dirty="0" smtClean="0">
                <a:solidFill>
                  <a:srgbClr val="FF0000"/>
                </a:solidFill>
              </a:rPr>
              <a:t>under advanced options</a:t>
            </a:r>
            <a:r>
              <a:rPr lang="en-US" dirty="0" smtClean="0"/>
              <a:t>) as well as how close </a:t>
            </a:r>
          </a:p>
          <a:p>
            <a:r>
              <a:rPr lang="en-US" dirty="0" smtClean="0"/>
              <a:t>the pictures are and the color of the background.</a:t>
            </a:r>
          </a:p>
          <a:p>
            <a:endParaRPr lang="en-US" dirty="0"/>
          </a:p>
          <a:p>
            <a:r>
              <a:rPr lang="en-US" dirty="0" smtClean="0"/>
              <a:t>The  </a:t>
            </a:r>
            <a:r>
              <a:rPr lang="en-US" dirty="0" smtClean="0">
                <a:solidFill>
                  <a:srgbClr val="FF0000"/>
                </a:solidFill>
              </a:rPr>
              <a:t>Button Options </a:t>
            </a:r>
            <a:r>
              <a:rPr lang="en-US" dirty="0" smtClean="0"/>
              <a:t>allow you to choose whether</a:t>
            </a:r>
          </a:p>
          <a:p>
            <a:r>
              <a:rPr lang="en-US" dirty="0"/>
              <a:t>h</a:t>
            </a:r>
            <a:r>
              <a:rPr lang="en-US" dirty="0" smtClean="0"/>
              <a:t>ow you want the label and/or picture.  </a:t>
            </a:r>
            <a:r>
              <a:rPr lang="en-US" dirty="0" smtClean="0">
                <a:solidFill>
                  <a:srgbClr val="FF0000"/>
                </a:solidFill>
              </a:rPr>
              <a:t>Advanced </a:t>
            </a:r>
          </a:p>
          <a:p>
            <a:r>
              <a:rPr lang="en-US" dirty="0" smtClean="0">
                <a:solidFill>
                  <a:srgbClr val="FF0000"/>
                </a:solidFill>
              </a:rPr>
              <a:t>Options</a:t>
            </a:r>
            <a:r>
              <a:rPr lang="en-US" dirty="0" smtClean="0"/>
              <a:t> allows you to change the color of the</a:t>
            </a:r>
          </a:p>
          <a:p>
            <a:r>
              <a:rPr lang="en-US" dirty="0" smtClean="0"/>
              <a:t>Buttons and whether you want the link buttons</a:t>
            </a:r>
          </a:p>
          <a:p>
            <a:r>
              <a:rPr lang="en-US" dirty="0" smtClean="0"/>
              <a:t>To appear as folders</a:t>
            </a:r>
          </a:p>
          <a:p>
            <a:endParaRPr lang="en-US" dirty="0"/>
          </a:p>
          <a:p>
            <a:r>
              <a:rPr lang="en-US" dirty="0" smtClean="0">
                <a:solidFill>
                  <a:srgbClr val="FF0000"/>
                </a:solidFill>
              </a:rPr>
              <a:t>Note: </a:t>
            </a:r>
            <a:r>
              <a:rPr lang="en-US" dirty="0" smtClean="0"/>
              <a:t>you can change the appearance of individual </a:t>
            </a:r>
          </a:p>
          <a:p>
            <a:r>
              <a:rPr lang="en-US" dirty="0" smtClean="0"/>
              <a:t>Buttons (see programming buttons section)</a:t>
            </a:r>
            <a:endParaRPr lang="en-US" dirty="0"/>
          </a:p>
        </p:txBody>
      </p:sp>
      <p:sp>
        <p:nvSpPr>
          <p:cNvPr id="5" name="5-Point Star 4"/>
          <p:cNvSpPr/>
          <p:nvPr/>
        </p:nvSpPr>
        <p:spPr>
          <a:xfrm>
            <a:off x="4373840" y="1676400"/>
            <a:ext cx="27436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345698" y="57278"/>
            <a:ext cx="27436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8534400" y="3288932"/>
            <a:ext cx="27436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5871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customize Buttons</a:t>
            </a:r>
            <a:endParaRPr lang="en-US" dirty="0"/>
          </a:p>
        </p:txBody>
      </p:sp>
      <p:sp>
        <p:nvSpPr>
          <p:cNvPr id="3" name="Content Placeholder 2"/>
          <p:cNvSpPr>
            <a:spLocks noGrp="1"/>
          </p:cNvSpPr>
          <p:nvPr>
            <p:ph idx="1"/>
          </p:nvPr>
        </p:nvSpPr>
        <p:spPr>
          <a:xfrm>
            <a:off x="457200" y="1600200"/>
            <a:ext cx="6553200" cy="4525963"/>
          </a:xfrm>
        </p:spPr>
        <p:txBody>
          <a:bodyPr>
            <a:normAutofit lnSpcReduction="10000"/>
          </a:bodyPr>
          <a:lstStyle/>
          <a:p>
            <a:r>
              <a:rPr lang="en-US" dirty="0" smtClean="0"/>
              <a:t>Under </a:t>
            </a:r>
            <a:r>
              <a:rPr lang="en-US" b="1" dirty="0" smtClean="0"/>
              <a:t>appearance</a:t>
            </a:r>
            <a:r>
              <a:rPr lang="en-US" dirty="0" smtClean="0"/>
              <a:t> in the options menu, you can customize </a:t>
            </a:r>
            <a:r>
              <a:rPr lang="en-US" b="1" dirty="0" smtClean="0">
                <a:solidFill>
                  <a:srgbClr val="FF0000"/>
                </a:solidFill>
              </a:rPr>
              <a:t>all</a:t>
            </a:r>
            <a:r>
              <a:rPr lang="en-US" dirty="0" smtClean="0">
                <a:solidFill>
                  <a:srgbClr val="FF0000"/>
                </a:solidFill>
              </a:rPr>
              <a:t> the buttons in general.  </a:t>
            </a:r>
          </a:p>
          <a:p>
            <a:endParaRPr lang="en-US" dirty="0" smtClean="0"/>
          </a:p>
          <a:p>
            <a:r>
              <a:rPr lang="en-US" dirty="0" smtClean="0"/>
              <a:t>Under the </a:t>
            </a:r>
            <a:r>
              <a:rPr lang="en-US" b="1" dirty="0" smtClean="0"/>
              <a:t>view Tools or the button tools </a:t>
            </a:r>
            <a:r>
              <a:rPr lang="en-US" dirty="0" smtClean="0"/>
              <a:t>you can </a:t>
            </a:r>
            <a:r>
              <a:rPr lang="en-US" dirty="0" smtClean="0">
                <a:solidFill>
                  <a:srgbClr val="FF0000"/>
                </a:solidFill>
              </a:rPr>
              <a:t>customize </a:t>
            </a:r>
            <a:r>
              <a:rPr lang="en-US" b="1" dirty="0" smtClean="0">
                <a:solidFill>
                  <a:srgbClr val="FF0000"/>
                </a:solidFill>
              </a:rPr>
              <a:t>individual </a:t>
            </a:r>
            <a:r>
              <a:rPr lang="en-US" dirty="0" smtClean="0">
                <a:solidFill>
                  <a:srgbClr val="FF0000"/>
                </a:solidFill>
              </a:rPr>
              <a:t>buttons. </a:t>
            </a:r>
            <a:r>
              <a:rPr lang="en-US" dirty="0" smtClean="0"/>
              <a:t> (We will cover this more in the section on customizing        buttons.)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52400"/>
            <a:ext cx="1565815" cy="35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740" y="4114800"/>
            <a:ext cx="18954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873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844"/>
            <a:ext cx="2667538" cy="1187355"/>
          </a:xfrm>
        </p:spPr>
        <p:txBody>
          <a:bodyPr>
            <a:normAutofit fontScale="90000"/>
          </a:bodyPr>
          <a:lstStyle/>
          <a:p>
            <a:r>
              <a:rPr lang="en-US" dirty="0" smtClean="0">
                <a:effectLst>
                  <a:outerShdw blurRad="38100" dist="38100" dir="2700000" algn="tl">
                    <a:srgbClr val="000000">
                      <a:alpha val="43137"/>
                    </a:srgbClr>
                  </a:outerShdw>
                </a:effectLst>
              </a:rPr>
              <a:t>Interaction</a:t>
            </a:r>
            <a:r>
              <a:rPr lang="en-US" dirty="0" smtClean="0"/>
              <a:t/>
            </a:r>
            <a:br>
              <a:rPr lang="en-US" dirty="0" smtClean="0"/>
            </a:br>
            <a:r>
              <a:rPr lang="en-US" dirty="0" smtClean="0"/>
              <a:t>(or Access)</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559" y="1395984"/>
            <a:ext cx="172169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96677" y="0"/>
            <a:ext cx="6341544" cy="7571303"/>
          </a:xfrm>
          <a:prstGeom prst="rect">
            <a:avLst/>
          </a:prstGeom>
          <a:noFill/>
        </p:spPr>
        <p:txBody>
          <a:bodyPr wrap="none" rtlCol="0">
            <a:spAutoFit/>
          </a:bodyPr>
          <a:lstStyle/>
          <a:p>
            <a:r>
              <a:rPr lang="en-US" dirty="0" smtClean="0">
                <a:solidFill>
                  <a:srgbClr val="FF0000"/>
                </a:solidFill>
              </a:rPr>
              <a:t>Auto-clear Message </a:t>
            </a:r>
            <a:r>
              <a:rPr lang="en-US" dirty="0" smtClean="0"/>
              <a:t>(on) will automatically clear the message</a:t>
            </a:r>
          </a:p>
          <a:p>
            <a:r>
              <a:rPr lang="en-US" dirty="0" smtClean="0"/>
              <a:t>When the next button is tapped.</a:t>
            </a:r>
          </a:p>
          <a:p>
            <a:endParaRPr lang="en-US" dirty="0"/>
          </a:p>
          <a:p>
            <a:r>
              <a:rPr lang="en-US" dirty="0" smtClean="0">
                <a:solidFill>
                  <a:srgbClr val="FF0000"/>
                </a:solidFill>
              </a:rPr>
              <a:t>Hold Duration (for message window or for buttons in general,</a:t>
            </a:r>
          </a:p>
          <a:p>
            <a:r>
              <a:rPr lang="en-US" dirty="0" smtClean="0">
                <a:solidFill>
                  <a:srgbClr val="FF0000"/>
                </a:solidFill>
              </a:rPr>
              <a:t> see below) </a:t>
            </a:r>
            <a:r>
              <a:rPr lang="en-US" dirty="0" smtClean="0"/>
              <a:t>requires users to hold their finger down for a </a:t>
            </a:r>
          </a:p>
          <a:p>
            <a:r>
              <a:rPr lang="en-US" dirty="0" smtClean="0"/>
              <a:t>specified time before the message is triggered.</a:t>
            </a:r>
          </a:p>
          <a:p>
            <a:endParaRPr lang="en-US" dirty="0"/>
          </a:p>
          <a:p>
            <a:r>
              <a:rPr lang="en-US" dirty="0" smtClean="0">
                <a:solidFill>
                  <a:srgbClr val="FF0000"/>
                </a:solidFill>
              </a:rPr>
              <a:t>Repeated Tap on the message window </a:t>
            </a:r>
            <a:r>
              <a:rPr lang="en-US" dirty="0" smtClean="0"/>
              <a:t>can be set to be ignored,</a:t>
            </a:r>
          </a:p>
          <a:p>
            <a:r>
              <a:rPr lang="en-US" dirty="0" smtClean="0"/>
              <a:t> restart speech, stop speech, or to pause speech.</a:t>
            </a:r>
          </a:p>
          <a:p>
            <a:endParaRPr lang="en-US" dirty="0"/>
          </a:p>
          <a:p>
            <a:r>
              <a:rPr lang="en-US" dirty="0" smtClean="0">
                <a:solidFill>
                  <a:srgbClr val="FF0000"/>
                </a:solidFill>
              </a:rPr>
              <a:t>Repeat Delay (for message window only or for buttons in </a:t>
            </a:r>
          </a:p>
          <a:p>
            <a:r>
              <a:rPr lang="en-US" dirty="0" smtClean="0">
                <a:solidFill>
                  <a:srgbClr val="FF0000"/>
                </a:solidFill>
              </a:rPr>
              <a:t>general, see button section) </a:t>
            </a:r>
            <a:r>
              <a:rPr lang="en-US" dirty="0" smtClean="0"/>
              <a:t>works like turning off the key </a:t>
            </a:r>
          </a:p>
          <a:p>
            <a:r>
              <a:rPr lang="en-US" dirty="0" smtClean="0"/>
              <a:t>repeat function</a:t>
            </a:r>
          </a:p>
          <a:p>
            <a:endParaRPr lang="en-US" dirty="0"/>
          </a:p>
          <a:p>
            <a:r>
              <a:rPr lang="en-US" dirty="0" smtClean="0">
                <a:solidFill>
                  <a:srgbClr val="FF0000"/>
                </a:solidFill>
              </a:rPr>
              <a:t>Visual feedback </a:t>
            </a:r>
            <a:r>
              <a:rPr lang="en-US" dirty="0" smtClean="0"/>
              <a:t>makes the message expand a bit when </a:t>
            </a:r>
          </a:p>
          <a:p>
            <a:r>
              <a:rPr lang="en-US" dirty="0" smtClean="0"/>
              <a:t>being spoken</a:t>
            </a:r>
          </a:p>
          <a:p>
            <a:endParaRPr lang="en-US" dirty="0"/>
          </a:p>
          <a:p>
            <a:r>
              <a:rPr lang="en-US" dirty="0" smtClean="0">
                <a:solidFill>
                  <a:srgbClr val="FF0000"/>
                </a:solidFill>
              </a:rPr>
              <a:t>Keyboard button </a:t>
            </a:r>
            <a:r>
              <a:rPr lang="en-US" dirty="0" smtClean="0"/>
              <a:t>allows you to lock it into the keyboard page.</a:t>
            </a:r>
          </a:p>
          <a:p>
            <a:endParaRPr lang="en-US" dirty="0"/>
          </a:p>
          <a:p>
            <a:r>
              <a:rPr lang="en-US" dirty="0" smtClean="0">
                <a:solidFill>
                  <a:srgbClr val="FF0000"/>
                </a:solidFill>
              </a:rPr>
              <a:t>Scroll by Page </a:t>
            </a:r>
            <a:r>
              <a:rPr lang="en-US" dirty="0" smtClean="0"/>
              <a:t>allows you to let the page scroll freely or not.</a:t>
            </a:r>
          </a:p>
          <a:p>
            <a:endParaRPr lang="en-US" dirty="0"/>
          </a:p>
          <a:p>
            <a:r>
              <a:rPr lang="en-US" dirty="0" smtClean="0">
                <a:solidFill>
                  <a:srgbClr val="FF0000"/>
                </a:solidFill>
              </a:rPr>
              <a:t>Show Paging Buttons  </a:t>
            </a:r>
            <a:r>
              <a:rPr lang="en-US" dirty="0" smtClean="0"/>
              <a:t>Adds Page up/down by button rather </a:t>
            </a:r>
          </a:p>
          <a:p>
            <a:r>
              <a:rPr lang="en-US" dirty="0" smtClean="0"/>
              <a:t>than by scrolling,</a:t>
            </a:r>
          </a:p>
          <a:p>
            <a:endParaRPr lang="en-US" dirty="0"/>
          </a:p>
          <a:p>
            <a:r>
              <a:rPr lang="en-US" dirty="0" smtClean="0">
                <a:solidFill>
                  <a:srgbClr val="FF0000"/>
                </a:solidFill>
              </a:rPr>
              <a:t>Allow Repeat </a:t>
            </a:r>
            <a:r>
              <a:rPr lang="en-US" dirty="0" smtClean="0"/>
              <a:t>won’t let the student to hit a button multiple times.</a:t>
            </a:r>
          </a:p>
          <a:p>
            <a:endParaRPr lang="en-US" dirty="0"/>
          </a:p>
          <a:p>
            <a:r>
              <a:rPr lang="en-US" dirty="0" smtClean="0"/>
              <a:t> </a:t>
            </a:r>
            <a:endParaRPr lang="en-US" dirty="0"/>
          </a:p>
        </p:txBody>
      </p:sp>
      <p:sp>
        <p:nvSpPr>
          <p:cNvPr id="6" name="TextBox 5"/>
          <p:cNvSpPr txBox="1"/>
          <p:nvPr/>
        </p:nvSpPr>
        <p:spPr>
          <a:xfrm>
            <a:off x="152400" y="5815584"/>
            <a:ext cx="2744277" cy="646331"/>
          </a:xfrm>
          <a:prstGeom prst="rect">
            <a:avLst/>
          </a:prstGeom>
          <a:noFill/>
        </p:spPr>
        <p:txBody>
          <a:bodyPr wrap="none" rtlCol="0">
            <a:spAutoFit/>
          </a:bodyPr>
          <a:lstStyle/>
          <a:p>
            <a:r>
              <a:rPr lang="en-US" dirty="0" smtClean="0">
                <a:solidFill>
                  <a:srgbClr val="FF0000"/>
                </a:solidFill>
              </a:rPr>
              <a:t>Orientation support </a:t>
            </a:r>
            <a:r>
              <a:rPr lang="en-US" dirty="0" smtClean="0"/>
              <a:t>allows </a:t>
            </a:r>
          </a:p>
          <a:p>
            <a:r>
              <a:rPr lang="en-US" dirty="0" smtClean="0"/>
              <a:t>The screen to rotate or not.</a:t>
            </a:r>
            <a:endParaRPr lang="en-US" dirty="0"/>
          </a:p>
        </p:txBody>
      </p:sp>
      <p:sp>
        <p:nvSpPr>
          <p:cNvPr id="4" name="5-Point Star 3"/>
          <p:cNvSpPr/>
          <p:nvPr/>
        </p:nvSpPr>
        <p:spPr>
          <a:xfrm>
            <a:off x="2715904" y="709684"/>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2715904" y="19050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2596426" y="65532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2685136" y="2819400"/>
            <a:ext cx="3048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0601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Grammar</a:t>
            </a:r>
            <a:endParaRPr lang="en-US" dirty="0"/>
          </a:p>
        </p:txBody>
      </p:sp>
      <p:sp>
        <p:nvSpPr>
          <p:cNvPr id="3" name="Content Placeholder 2"/>
          <p:cNvSpPr>
            <a:spLocks noGrp="1"/>
          </p:cNvSpPr>
          <p:nvPr>
            <p:ph idx="1"/>
          </p:nvPr>
        </p:nvSpPr>
        <p:spPr>
          <a:xfrm>
            <a:off x="457200" y="1600201"/>
            <a:ext cx="4800600" cy="4419600"/>
          </a:xfrm>
        </p:spPr>
        <p:txBody>
          <a:bodyPr/>
          <a:lstStyle/>
          <a:p>
            <a:r>
              <a:rPr lang="en-US" sz="1800" dirty="0" smtClean="0"/>
              <a:t>Grammar support allows you to turn the morphology ( i.e. plurals, verb tense etc.)off or on</a:t>
            </a:r>
            <a:r>
              <a:rPr lang="en-US" dirty="0" smtClean="0"/>
              <a:t>.</a:t>
            </a:r>
          </a:p>
          <a:p>
            <a:r>
              <a:rPr lang="en-US" sz="1800" dirty="0" smtClean="0"/>
              <a:t>Trigger options allows you to set what you want to use to bring the grammar selections up .</a:t>
            </a:r>
          </a:p>
          <a:p>
            <a:r>
              <a:rPr lang="en-US" sz="1800" dirty="0" smtClean="0"/>
              <a:t>Advanced Grammar allows more conjunctions and possessive to be displayed when the grammar screen comes up</a:t>
            </a:r>
            <a:endParaRPr lang="en-US"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71600"/>
            <a:ext cx="299392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5105400"/>
            <a:ext cx="1676400" cy="161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85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Class Outline</a:t>
            </a:r>
            <a:endParaRPr lang="en-US" dirty="0"/>
          </a:p>
        </p:txBody>
      </p:sp>
      <p:sp>
        <p:nvSpPr>
          <p:cNvPr id="3" name="Content Placeholder 2"/>
          <p:cNvSpPr>
            <a:spLocks noGrp="1"/>
          </p:cNvSpPr>
          <p:nvPr>
            <p:ph idx="1"/>
          </p:nvPr>
        </p:nvSpPr>
        <p:spPr>
          <a:xfrm>
            <a:off x="533400" y="914400"/>
            <a:ext cx="8229600" cy="5562600"/>
          </a:xfrm>
        </p:spPr>
        <p:txBody>
          <a:bodyPr>
            <a:normAutofit fontScale="55000" lnSpcReduction="20000"/>
          </a:bodyPr>
          <a:lstStyle/>
          <a:p>
            <a:pPr marL="0" indent="0">
              <a:buNone/>
            </a:pPr>
            <a:r>
              <a:rPr lang="en-US" dirty="0" smtClean="0">
                <a:solidFill>
                  <a:srgbClr val="FF0000"/>
                </a:solidFill>
              </a:rPr>
              <a:t>Before Lunch</a:t>
            </a:r>
          </a:p>
          <a:p>
            <a:r>
              <a:rPr lang="en-US" dirty="0" smtClean="0"/>
              <a:t>Setting up </a:t>
            </a:r>
            <a:r>
              <a:rPr lang="en-US" dirty="0" err="1" smtClean="0"/>
              <a:t>iPad</a:t>
            </a:r>
            <a:r>
              <a:rPr lang="en-US" dirty="0" smtClean="0"/>
              <a:t> and </a:t>
            </a:r>
            <a:r>
              <a:rPr lang="en-US" dirty="0" err="1" smtClean="0"/>
              <a:t>Proloquo</a:t>
            </a:r>
            <a:endParaRPr lang="en-US" dirty="0" smtClean="0"/>
          </a:p>
          <a:p>
            <a:r>
              <a:rPr lang="en-US" dirty="0" smtClean="0"/>
              <a:t>Introduction to users</a:t>
            </a:r>
          </a:p>
          <a:p>
            <a:r>
              <a:rPr lang="en-US" dirty="0" smtClean="0"/>
              <a:t>How to store buttons and pages</a:t>
            </a:r>
          </a:p>
          <a:p>
            <a:r>
              <a:rPr lang="en-US" dirty="0" smtClean="0"/>
              <a:t>Customizing the user</a:t>
            </a:r>
          </a:p>
          <a:p>
            <a:r>
              <a:rPr lang="en-US" dirty="0" smtClean="0"/>
              <a:t>Programming Buttons</a:t>
            </a:r>
          </a:p>
          <a:p>
            <a:r>
              <a:rPr lang="en-US" dirty="0" smtClean="0"/>
              <a:t>Programming pages</a:t>
            </a:r>
          </a:p>
          <a:p>
            <a:endParaRPr lang="en-US" dirty="0" smtClean="0">
              <a:solidFill>
                <a:schemeClr val="accent3">
                  <a:lumMod val="75000"/>
                </a:schemeClr>
              </a:solidFill>
            </a:endParaRPr>
          </a:p>
          <a:p>
            <a:pPr marL="0" indent="0">
              <a:buNone/>
            </a:pPr>
            <a:r>
              <a:rPr lang="en-US" dirty="0" smtClean="0">
                <a:solidFill>
                  <a:srgbClr val="FF0000"/>
                </a:solidFill>
              </a:rPr>
              <a:t>***Lunch</a:t>
            </a:r>
          </a:p>
          <a:p>
            <a:pPr marL="0" indent="0">
              <a:buNone/>
            </a:pPr>
            <a:endParaRPr lang="en-US" dirty="0" smtClean="0">
              <a:solidFill>
                <a:srgbClr val="FF0000"/>
              </a:solidFill>
            </a:endParaRPr>
          </a:p>
          <a:p>
            <a:pPr marL="0" indent="0">
              <a:buNone/>
            </a:pPr>
            <a:r>
              <a:rPr lang="en-US" dirty="0" smtClean="0">
                <a:solidFill>
                  <a:srgbClr val="FF0000"/>
                </a:solidFill>
              </a:rPr>
              <a:t>After Lunch</a:t>
            </a:r>
          </a:p>
          <a:p>
            <a:r>
              <a:rPr lang="en-US" dirty="0" smtClean="0"/>
              <a:t>How to think about programming pages and how to teach the student to use the device</a:t>
            </a:r>
          </a:p>
          <a:p>
            <a:r>
              <a:rPr lang="en-US" dirty="0" smtClean="0"/>
              <a:t>What you can and cannot expect the device to do</a:t>
            </a:r>
          </a:p>
          <a:p>
            <a:r>
              <a:rPr lang="en-US" dirty="0" smtClean="0"/>
              <a:t>Programming pages to help the student learn to use it </a:t>
            </a:r>
          </a:p>
          <a:p>
            <a:r>
              <a:rPr lang="en-US" dirty="0" smtClean="0"/>
              <a:t>More Programming</a:t>
            </a:r>
          </a:p>
          <a:p>
            <a:r>
              <a:rPr lang="en-US" dirty="0" smtClean="0"/>
              <a:t>How to back up and restore users</a:t>
            </a:r>
          </a:p>
          <a:p>
            <a:endParaRPr lang="en-US" dirty="0" smtClean="0">
              <a:solidFill>
                <a:schemeClr val="accent3">
                  <a:lumMod val="75000"/>
                </a:schemeClr>
              </a:solidFill>
            </a:endParaRPr>
          </a:p>
          <a:p>
            <a:pPr marL="0" indent="0">
              <a:buNone/>
            </a:pPr>
            <a:r>
              <a:rPr lang="en-US" dirty="0" smtClean="0">
                <a:solidFill>
                  <a:srgbClr val="FF0000"/>
                </a:solidFill>
              </a:rPr>
              <a:t>Home</a:t>
            </a:r>
            <a:endParaRPr lang="en-US" dirty="0">
              <a:solidFill>
                <a:srgbClr val="FF0000"/>
              </a:solidFill>
            </a:endParaRPr>
          </a:p>
          <a:p>
            <a:endParaRPr lang="en-US" dirty="0"/>
          </a:p>
        </p:txBody>
      </p:sp>
    </p:spTree>
    <p:extLst>
      <p:ext uri="{BB962C8B-B14F-4D97-AF65-F5344CB8AC3E}">
        <p14:creationId xmlns:p14="http://schemas.microsoft.com/office/powerpoint/2010/main" val="4243159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normAutofit fontScale="90000"/>
          </a:bodyPr>
          <a:lstStyle/>
          <a:p>
            <a:r>
              <a:rPr lang="en-US" dirty="0" smtClean="0"/>
              <a:t>Word Prediction </a:t>
            </a:r>
            <a:br>
              <a:rPr lang="en-US" dirty="0" smtClean="0"/>
            </a:br>
            <a:r>
              <a:rPr lang="en-US" dirty="0" smtClean="0"/>
              <a:t>on the keyboard view only</a:t>
            </a:r>
            <a:endParaRPr lang="en-US" dirty="0"/>
          </a:p>
        </p:txBody>
      </p:sp>
      <p:sp>
        <p:nvSpPr>
          <p:cNvPr id="3" name="Content Placeholder 2"/>
          <p:cNvSpPr>
            <a:spLocks noGrp="1"/>
          </p:cNvSpPr>
          <p:nvPr>
            <p:ph idx="1"/>
          </p:nvPr>
        </p:nvSpPr>
        <p:spPr>
          <a:xfrm>
            <a:off x="3733800" y="1600200"/>
            <a:ext cx="5029200" cy="4724400"/>
          </a:xfrm>
        </p:spPr>
        <p:txBody>
          <a:bodyPr>
            <a:normAutofit lnSpcReduction="10000"/>
          </a:bodyPr>
          <a:lstStyle/>
          <a:p>
            <a:r>
              <a:rPr lang="en-US" sz="1800" dirty="0" smtClean="0"/>
              <a:t>You can turn off whether you want the word </a:t>
            </a:r>
            <a:r>
              <a:rPr lang="en-US" sz="1800" dirty="0" smtClean="0">
                <a:solidFill>
                  <a:srgbClr val="FF0000"/>
                </a:solidFill>
              </a:rPr>
              <a:t>prediction</a:t>
            </a:r>
            <a:r>
              <a:rPr lang="en-US" sz="1800" dirty="0" smtClean="0"/>
              <a:t> at all and whether you want the device to automatically add spaces between words.</a:t>
            </a:r>
          </a:p>
          <a:p>
            <a:endParaRPr lang="en-US" sz="1800" dirty="0"/>
          </a:p>
          <a:p>
            <a:r>
              <a:rPr lang="en-US" sz="1800" dirty="0" smtClean="0">
                <a:solidFill>
                  <a:srgbClr val="FF0000"/>
                </a:solidFill>
              </a:rPr>
              <a:t>Learning.  </a:t>
            </a:r>
            <a:r>
              <a:rPr lang="en-US" sz="1800" dirty="0" smtClean="0"/>
              <a:t>The prediction program is constantly learning to better adapt to the user.  Learning allows this to happen.  Learn misspellings in the off position does not allow the program to learn words that do not match the spelling in it’s dictionary</a:t>
            </a:r>
          </a:p>
          <a:p>
            <a:endParaRPr lang="en-US" sz="1800" dirty="0"/>
          </a:p>
          <a:p>
            <a:r>
              <a:rPr lang="en-US" sz="1800" dirty="0" smtClean="0">
                <a:solidFill>
                  <a:srgbClr val="FF0000"/>
                </a:solidFill>
              </a:rPr>
              <a:t>Display</a:t>
            </a:r>
            <a:r>
              <a:rPr lang="en-US" sz="1800" dirty="0" smtClean="0"/>
              <a:t> allows you to change the word prediction display.  You can change the number of suggestions, whether you want it to predict phrases, the size of the prediction buttons and the order of the word guesses.</a:t>
            </a:r>
            <a:endParaRPr lang="en-US" sz="18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 y="152400"/>
            <a:ext cx="1990725"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352800"/>
            <a:ext cx="232539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5410200"/>
            <a:ext cx="1714124" cy="369332"/>
          </a:xfrm>
          <a:prstGeom prst="rect">
            <a:avLst/>
          </a:prstGeom>
          <a:noFill/>
        </p:spPr>
        <p:txBody>
          <a:bodyPr wrap="none" rtlCol="0">
            <a:spAutoFit/>
          </a:bodyPr>
          <a:lstStyle/>
          <a:p>
            <a:r>
              <a:rPr lang="en-US" dirty="0" smtClean="0"/>
              <a:t>Word prediction</a:t>
            </a:r>
            <a:endParaRPr lang="en-US" dirty="0"/>
          </a:p>
        </p:txBody>
      </p:sp>
      <p:cxnSp>
        <p:nvCxnSpPr>
          <p:cNvPr id="8" name="Straight Arrow Connector 7"/>
          <p:cNvCxnSpPr/>
          <p:nvPr/>
        </p:nvCxnSpPr>
        <p:spPr>
          <a:xfrm flipV="1">
            <a:off x="1600200" y="5594866"/>
            <a:ext cx="381000" cy="1201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034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Vocabulary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923668"/>
            <a:ext cx="3773068"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 y="4648200"/>
            <a:ext cx="7406002" cy="646331"/>
          </a:xfrm>
          <a:prstGeom prst="rect">
            <a:avLst/>
          </a:prstGeom>
          <a:noFill/>
        </p:spPr>
        <p:txBody>
          <a:bodyPr wrap="none" rtlCol="0">
            <a:spAutoFit/>
          </a:bodyPr>
          <a:lstStyle/>
          <a:p>
            <a:r>
              <a:rPr lang="en-US" dirty="0" smtClean="0"/>
              <a:t>The </a:t>
            </a:r>
            <a:r>
              <a:rPr lang="en-US" dirty="0" smtClean="0">
                <a:solidFill>
                  <a:srgbClr val="FF0000"/>
                </a:solidFill>
              </a:rPr>
              <a:t>Vocabulary Option </a:t>
            </a:r>
            <a:r>
              <a:rPr lang="en-US" dirty="0" smtClean="0"/>
              <a:t>simply lets you pick what page you want to use as the</a:t>
            </a:r>
          </a:p>
          <a:p>
            <a:r>
              <a:rPr lang="en-US" dirty="0" smtClean="0"/>
              <a:t>Main (home) screen.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216" y="0"/>
            <a:ext cx="1676400" cy="1611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712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Proloquo Restrictions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3395663" cy="417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40348" y="990600"/>
            <a:ext cx="3938579" cy="2246769"/>
          </a:xfrm>
          <a:prstGeom prst="rect">
            <a:avLst/>
          </a:prstGeom>
          <a:noFill/>
        </p:spPr>
        <p:txBody>
          <a:bodyPr wrap="none" rtlCol="0">
            <a:spAutoFit/>
          </a:bodyPr>
          <a:lstStyle/>
          <a:p>
            <a:r>
              <a:rPr lang="en-US" sz="2800" dirty="0" smtClean="0"/>
              <a:t>This is how you limit the </a:t>
            </a:r>
          </a:p>
          <a:p>
            <a:r>
              <a:rPr lang="en-US" sz="2800" dirty="0" smtClean="0"/>
              <a:t>functions of the device</a:t>
            </a:r>
          </a:p>
          <a:p>
            <a:r>
              <a:rPr lang="en-US" sz="2800" dirty="0"/>
              <a:t>y</a:t>
            </a:r>
            <a:r>
              <a:rPr lang="en-US" sz="2800" dirty="0" smtClean="0"/>
              <a:t>ou want the student to</a:t>
            </a:r>
          </a:p>
          <a:p>
            <a:r>
              <a:rPr lang="en-US" sz="2800" dirty="0"/>
              <a:t>h</a:t>
            </a:r>
            <a:r>
              <a:rPr lang="en-US" sz="2800" dirty="0" smtClean="0"/>
              <a:t>ave access to by turning </a:t>
            </a:r>
          </a:p>
          <a:p>
            <a:r>
              <a:rPr lang="en-US" sz="2800" dirty="0" smtClean="0"/>
              <a:t>functions off.</a:t>
            </a:r>
            <a:endParaRPr lang="en-US" sz="2800" dirty="0"/>
          </a:p>
        </p:txBody>
      </p:sp>
      <p:sp>
        <p:nvSpPr>
          <p:cNvPr id="4" name="TextBox 3"/>
          <p:cNvSpPr txBox="1"/>
          <p:nvPr/>
        </p:nvSpPr>
        <p:spPr>
          <a:xfrm>
            <a:off x="4541520" y="3610390"/>
            <a:ext cx="4529958" cy="1200329"/>
          </a:xfrm>
          <a:prstGeom prst="rect">
            <a:avLst/>
          </a:prstGeom>
          <a:noFill/>
        </p:spPr>
        <p:txBody>
          <a:bodyPr wrap="none" rtlCol="0">
            <a:spAutoFit/>
          </a:bodyPr>
          <a:lstStyle/>
          <a:p>
            <a:r>
              <a:rPr lang="en-US" sz="2400" dirty="0" smtClean="0"/>
              <a:t>Turning </a:t>
            </a:r>
            <a:r>
              <a:rPr lang="en-US" sz="2400" dirty="0" smtClean="0">
                <a:solidFill>
                  <a:srgbClr val="FF0000"/>
                </a:solidFill>
              </a:rPr>
              <a:t>typing view and recent </a:t>
            </a:r>
          </a:p>
          <a:p>
            <a:r>
              <a:rPr lang="en-US" sz="2400" dirty="0" smtClean="0">
                <a:solidFill>
                  <a:srgbClr val="FF0000"/>
                </a:solidFill>
              </a:rPr>
              <a:t>view off </a:t>
            </a:r>
            <a:r>
              <a:rPr lang="en-US" sz="2400" dirty="0" smtClean="0"/>
              <a:t>will eliminate those views </a:t>
            </a:r>
          </a:p>
          <a:p>
            <a:r>
              <a:rPr lang="en-US" sz="2400" dirty="0" smtClean="0"/>
              <a:t>When the view button is tapped.</a:t>
            </a:r>
            <a:endParaRPr lang="en-US" sz="2400"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330" y="4771287"/>
            <a:ext cx="1835134" cy="616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41520" y="5486400"/>
            <a:ext cx="4308552" cy="1200329"/>
          </a:xfrm>
          <a:prstGeom prst="rect">
            <a:avLst/>
          </a:prstGeom>
          <a:noFill/>
        </p:spPr>
        <p:txBody>
          <a:bodyPr wrap="none" rtlCol="0">
            <a:spAutoFit/>
          </a:bodyPr>
          <a:lstStyle/>
          <a:p>
            <a:r>
              <a:rPr lang="en-US" sz="2400" dirty="0" smtClean="0"/>
              <a:t>Turning the keyboard button off </a:t>
            </a:r>
          </a:p>
          <a:p>
            <a:r>
              <a:rPr lang="en-US" sz="2400" dirty="0" smtClean="0"/>
              <a:t>will take the </a:t>
            </a:r>
            <a:r>
              <a:rPr lang="en-US" sz="2400" dirty="0" smtClean="0">
                <a:solidFill>
                  <a:srgbClr val="FF0000"/>
                </a:solidFill>
              </a:rPr>
              <a:t>ABC keyboard </a:t>
            </a:r>
            <a:r>
              <a:rPr lang="en-US" sz="2400" dirty="0" smtClean="0"/>
              <a:t>at the</a:t>
            </a:r>
          </a:p>
          <a:p>
            <a:r>
              <a:rPr lang="en-US" sz="2400" dirty="0" smtClean="0"/>
              <a:t> bottom of the screen away</a:t>
            </a:r>
            <a:endParaRPr lang="en-US" sz="2400" dirty="0"/>
          </a:p>
        </p:txBody>
      </p:sp>
      <p:sp>
        <p:nvSpPr>
          <p:cNvPr id="6" name="TextBox 5"/>
          <p:cNvSpPr txBox="1"/>
          <p:nvPr/>
        </p:nvSpPr>
        <p:spPr>
          <a:xfrm>
            <a:off x="304800" y="5943600"/>
            <a:ext cx="3536096" cy="646331"/>
          </a:xfrm>
          <a:prstGeom prst="rect">
            <a:avLst/>
          </a:prstGeom>
          <a:noFill/>
        </p:spPr>
        <p:txBody>
          <a:bodyPr wrap="none" rtlCol="0">
            <a:spAutoFit/>
          </a:bodyPr>
          <a:lstStyle/>
          <a:p>
            <a:r>
              <a:rPr lang="en-US" dirty="0" smtClean="0">
                <a:solidFill>
                  <a:srgbClr val="FF0000"/>
                </a:solidFill>
              </a:rPr>
              <a:t>Note:  </a:t>
            </a:r>
            <a:r>
              <a:rPr lang="en-US" dirty="0" smtClean="0"/>
              <a:t>Restore from back up will be </a:t>
            </a:r>
          </a:p>
          <a:p>
            <a:r>
              <a:rPr lang="en-US" dirty="0" smtClean="0"/>
              <a:t>Discussed in the back up section</a:t>
            </a:r>
            <a:endParaRPr lang="en-US" dirty="0"/>
          </a:p>
        </p:txBody>
      </p:sp>
    </p:spTree>
    <p:extLst>
      <p:ext uri="{BB962C8B-B14F-4D97-AF65-F5344CB8AC3E}">
        <p14:creationId xmlns:p14="http://schemas.microsoft.com/office/powerpoint/2010/main" val="30828726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smtClean="0"/>
              <a:t>Privacy, About, Support and Password</a:t>
            </a:r>
            <a:endParaRPr lang="en-US" dirty="0"/>
          </a:p>
        </p:txBody>
      </p:sp>
      <p:sp>
        <p:nvSpPr>
          <p:cNvPr id="3" name="TextBox 2"/>
          <p:cNvSpPr txBox="1"/>
          <p:nvPr/>
        </p:nvSpPr>
        <p:spPr>
          <a:xfrm>
            <a:off x="152400" y="1676400"/>
            <a:ext cx="6870984" cy="3785652"/>
          </a:xfrm>
          <a:prstGeom prst="rect">
            <a:avLst/>
          </a:prstGeom>
          <a:noFill/>
        </p:spPr>
        <p:txBody>
          <a:bodyPr wrap="none" rtlCol="0">
            <a:spAutoFit/>
          </a:bodyPr>
          <a:lstStyle/>
          <a:p>
            <a:r>
              <a:rPr lang="en-US" sz="2400" dirty="0" smtClean="0">
                <a:solidFill>
                  <a:srgbClr val="FF0000"/>
                </a:solidFill>
              </a:rPr>
              <a:t>Privacy </a:t>
            </a:r>
            <a:r>
              <a:rPr lang="en-US" sz="2400" dirty="0" smtClean="0"/>
              <a:t>will clear recents as you type so there is not a </a:t>
            </a:r>
          </a:p>
          <a:p>
            <a:r>
              <a:rPr lang="en-US" sz="2400" dirty="0" smtClean="0"/>
              <a:t>Record of what you have said.</a:t>
            </a:r>
          </a:p>
          <a:p>
            <a:endParaRPr lang="en-US" sz="2400" dirty="0"/>
          </a:p>
          <a:p>
            <a:r>
              <a:rPr lang="en-US" sz="2400" dirty="0" smtClean="0">
                <a:solidFill>
                  <a:srgbClr val="FF0000"/>
                </a:solidFill>
              </a:rPr>
              <a:t>About</a:t>
            </a:r>
            <a:r>
              <a:rPr lang="en-US" sz="2400" dirty="0" smtClean="0"/>
              <a:t> tells you the version of the software.</a:t>
            </a:r>
          </a:p>
          <a:p>
            <a:endParaRPr lang="en-US" sz="2400" dirty="0"/>
          </a:p>
          <a:p>
            <a:r>
              <a:rPr lang="en-US" sz="2400" dirty="0" smtClean="0">
                <a:solidFill>
                  <a:srgbClr val="FF0000"/>
                </a:solidFill>
              </a:rPr>
              <a:t>Support</a:t>
            </a:r>
            <a:r>
              <a:rPr lang="en-US" sz="2400" dirty="0" smtClean="0"/>
              <a:t> links you to the website where you can ask</a:t>
            </a:r>
          </a:p>
          <a:p>
            <a:r>
              <a:rPr lang="en-US" sz="2400" dirty="0" smtClean="0"/>
              <a:t>Questions and troubleshoot.</a:t>
            </a:r>
          </a:p>
          <a:p>
            <a:endParaRPr lang="en-US" sz="2400" dirty="0"/>
          </a:p>
          <a:p>
            <a:r>
              <a:rPr lang="en-US" sz="2400" dirty="0" smtClean="0">
                <a:solidFill>
                  <a:srgbClr val="FF0000"/>
                </a:solidFill>
              </a:rPr>
              <a:t>Password</a:t>
            </a:r>
            <a:r>
              <a:rPr lang="en-US" sz="2400" dirty="0" smtClean="0"/>
              <a:t> allows you to require a password before </a:t>
            </a:r>
          </a:p>
          <a:p>
            <a:r>
              <a:rPr lang="en-US" sz="2400" dirty="0" smtClean="0"/>
              <a:t>the options button can be accessed.</a:t>
            </a:r>
            <a:endParaRPr lang="en-US" sz="24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1727522"/>
            <a:ext cx="1600200" cy="352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4800" y="6172200"/>
            <a:ext cx="3687356" cy="369332"/>
          </a:xfrm>
          <a:prstGeom prst="rect">
            <a:avLst/>
          </a:prstGeom>
          <a:noFill/>
        </p:spPr>
        <p:txBody>
          <a:bodyPr wrap="none" rtlCol="0">
            <a:spAutoFit/>
          </a:bodyPr>
          <a:lstStyle/>
          <a:p>
            <a:r>
              <a:rPr lang="en-US" dirty="0" smtClean="0">
                <a:solidFill>
                  <a:srgbClr val="FF0000"/>
                </a:solidFill>
              </a:rPr>
              <a:t>Note:  </a:t>
            </a:r>
            <a:r>
              <a:rPr lang="en-US" dirty="0" smtClean="0"/>
              <a:t>Back up will be discussed later.</a:t>
            </a:r>
            <a:endParaRPr lang="en-US" dirty="0"/>
          </a:p>
        </p:txBody>
      </p:sp>
      <p:sp>
        <p:nvSpPr>
          <p:cNvPr id="9" name="TextBox 8"/>
          <p:cNvSpPr txBox="1"/>
          <p:nvPr/>
        </p:nvSpPr>
        <p:spPr>
          <a:xfrm>
            <a:off x="5452922" y="5753207"/>
            <a:ext cx="3140924" cy="646331"/>
          </a:xfrm>
          <a:prstGeom prst="rect">
            <a:avLst/>
          </a:prstGeom>
          <a:noFill/>
        </p:spPr>
        <p:txBody>
          <a:bodyPr wrap="none" rtlCol="0">
            <a:spAutoFit/>
          </a:bodyPr>
          <a:lstStyle/>
          <a:p>
            <a:r>
              <a:rPr lang="en-US" b="1" dirty="0" smtClean="0">
                <a:solidFill>
                  <a:srgbClr val="FF0000"/>
                </a:solidFill>
              </a:rPr>
              <a:t>Note:  </a:t>
            </a:r>
            <a:r>
              <a:rPr lang="en-US" b="1" dirty="0" smtClean="0"/>
              <a:t>The default password is:</a:t>
            </a:r>
          </a:p>
          <a:p>
            <a:r>
              <a:rPr lang="en-US" b="1" dirty="0" smtClean="0"/>
              <a:t>Vygh-phi-rhy-mo</a:t>
            </a:r>
            <a:endParaRPr lang="en-US" b="1" dirty="0"/>
          </a:p>
        </p:txBody>
      </p:sp>
    </p:spTree>
    <p:extLst>
      <p:ext uri="{BB962C8B-B14F-4D97-AF65-F5344CB8AC3E}">
        <p14:creationId xmlns:p14="http://schemas.microsoft.com/office/powerpoint/2010/main" val="3050854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2392362"/>
          </a:xfrm>
        </p:spPr>
        <p:txBody>
          <a:bodyPr>
            <a:normAutofit/>
          </a:bodyPr>
          <a:lstStyle/>
          <a:p>
            <a:r>
              <a:rPr lang="en-US" dirty="0" smtClean="0"/>
              <a:t>Let’s take a few minutes to decide how best to set up the device for your student.</a:t>
            </a:r>
            <a:endParaRPr lang="en-US" dirty="0"/>
          </a:p>
        </p:txBody>
      </p:sp>
      <p:pic>
        <p:nvPicPr>
          <p:cNvPr id="1028" name="Picture 4" descr="http://t1.gstatic.com/images?q=tbn:ANd9GcQZ2Hnx66uTHMnXngd3il7-bh-lyUJUqaAv85dlDgRhoMjfTfZw7OxZS_X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590799"/>
            <a:ext cx="2743200" cy="400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73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192"/>
            <a:ext cx="9144000" cy="685800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a:t>
            </a:r>
            <a:endParaRPr lang="en-US" dirty="0"/>
          </a:p>
        </p:txBody>
      </p:sp>
      <p:sp>
        <p:nvSpPr>
          <p:cNvPr id="2" name="Title 1"/>
          <p:cNvSpPr>
            <a:spLocks noGrp="1"/>
          </p:cNvSpPr>
          <p:nvPr>
            <p:ph type="title"/>
          </p:nvPr>
        </p:nvSpPr>
        <p:spPr>
          <a:xfrm>
            <a:off x="486737" y="76200"/>
            <a:ext cx="8229600" cy="1143000"/>
          </a:xfrm>
        </p:spPr>
        <p:txBody>
          <a:bodyPr/>
          <a:lstStyle/>
          <a:p>
            <a:r>
              <a:rPr lang="en-US" dirty="0" smtClean="0"/>
              <a:t>How to Program a Button</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962" y="1066801"/>
            <a:ext cx="34373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1078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706" y="76627"/>
            <a:ext cx="8229600" cy="1143000"/>
          </a:xfrm>
        </p:spPr>
        <p:txBody>
          <a:bodyPr/>
          <a:lstStyle/>
          <a:p>
            <a:r>
              <a:rPr lang="en-US" dirty="0"/>
              <a:t>3</a:t>
            </a:r>
            <a:r>
              <a:rPr lang="en-US" dirty="0" smtClean="0"/>
              <a:t> sets of editing tools</a:t>
            </a:r>
            <a:endParaRPr lang="en-US" dirty="0"/>
          </a:p>
        </p:txBody>
      </p:sp>
      <p:sp>
        <p:nvSpPr>
          <p:cNvPr id="5" name="TextBox 4"/>
          <p:cNvSpPr txBox="1"/>
          <p:nvPr/>
        </p:nvSpPr>
        <p:spPr>
          <a:xfrm>
            <a:off x="3344496" y="3943529"/>
            <a:ext cx="2443939" cy="923330"/>
          </a:xfrm>
          <a:prstGeom prst="rect">
            <a:avLst/>
          </a:prstGeom>
          <a:noFill/>
        </p:spPr>
        <p:txBody>
          <a:bodyPr wrap="none" rtlCol="0">
            <a:spAutoFit/>
          </a:bodyPr>
          <a:lstStyle/>
          <a:p>
            <a:r>
              <a:rPr lang="en-US" dirty="0" smtClean="0">
                <a:solidFill>
                  <a:schemeClr val="accent3">
                    <a:lumMod val="75000"/>
                  </a:schemeClr>
                </a:solidFill>
              </a:rPr>
              <a:t>Properties </a:t>
            </a:r>
            <a:r>
              <a:rPr lang="en-US" dirty="0" smtClean="0"/>
              <a:t>are the tools </a:t>
            </a:r>
          </a:p>
          <a:p>
            <a:r>
              <a:rPr lang="en-US" dirty="0" smtClean="0"/>
              <a:t>you need  to edit an </a:t>
            </a:r>
          </a:p>
          <a:p>
            <a:r>
              <a:rPr lang="en-US" dirty="0" smtClean="0"/>
              <a:t>existing button</a:t>
            </a:r>
            <a:endParaRPr lang="en-US" dirty="0"/>
          </a:p>
        </p:txBody>
      </p:sp>
      <p:sp>
        <p:nvSpPr>
          <p:cNvPr id="6" name="TextBox 5"/>
          <p:cNvSpPr txBox="1"/>
          <p:nvPr/>
        </p:nvSpPr>
        <p:spPr>
          <a:xfrm>
            <a:off x="655092" y="3968466"/>
            <a:ext cx="2685992" cy="1477328"/>
          </a:xfrm>
          <a:prstGeom prst="rect">
            <a:avLst/>
          </a:prstGeom>
          <a:noFill/>
        </p:spPr>
        <p:txBody>
          <a:bodyPr wrap="none" rtlCol="0">
            <a:spAutoFit/>
          </a:bodyPr>
          <a:lstStyle/>
          <a:p>
            <a:r>
              <a:rPr lang="en-US" dirty="0" smtClean="0">
                <a:solidFill>
                  <a:srgbClr val="0070C0"/>
                </a:solidFill>
              </a:rPr>
              <a:t>Arrange </a:t>
            </a:r>
            <a:r>
              <a:rPr lang="en-US" dirty="0" smtClean="0"/>
              <a:t>are tools</a:t>
            </a:r>
          </a:p>
          <a:p>
            <a:r>
              <a:rPr lang="en-US" dirty="0" smtClean="0"/>
              <a:t>You need to program</a:t>
            </a:r>
          </a:p>
          <a:p>
            <a:r>
              <a:rPr lang="en-US" dirty="0" smtClean="0"/>
              <a:t>New buttons,</a:t>
            </a:r>
          </a:p>
          <a:p>
            <a:r>
              <a:rPr lang="en-US" dirty="0" smtClean="0"/>
              <a:t>Add pages, swap button </a:t>
            </a:r>
          </a:p>
          <a:p>
            <a:r>
              <a:rPr lang="en-US" dirty="0" smtClean="0"/>
              <a:t>And put buttons in storage</a:t>
            </a:r>
            <a:endParaRPr lang="en-US" dirty="0"/>
          </a:p>
        </p:txBody>
      </p:sp>
      <p:sp>
        <p:nvSpPr>
          <p:cNvPr id="7" name="TextBox 6"/>
          <p:cNvSpPr txBox="1"/>
          <p:nvPr/>
        </p:nvSpPr>
        <p:spPr>
          <a:xfrm>
            <a:off x="5949139" y="3666530"/>
            <a:ext cx="2474716" cy="1477328"/>
          </a:xfrm>
          <a:prstGeom prst="rect">
            <a:avLst/>
          </a:prstGeom>
          <a:noFill/>
        </p:spPr>
        <p:txBody>
          <a:bodyPr wrap="none" rtlCol="0">
            <a:spAutoFit/>
          </a:bodyPr>
          <a:lstStyle/>
          <a:p>
            <a:r>
              <a:rPr lang="en-US" dirty="0" smtClean="0">
                <a:solidFill>
                  <a:schemeClr val="accent6">
                    <a:lumMod val="75000"/>
                  </a:schemeClr>
                </a:solidFill>
              </a:rPr>
              <a:t>View</a:t>
            </a:r>
            <a:r>
              <a:rPr lang="en-US" dirty="0" smtClean="0"/>
              <a:t> is a quick way to </a:t>
            </a:r>
          </a:p>
          <a:p>
            <a:r>
              <a:rPr lang="en-US" dirty="0" smtClean="0"/>
              <a:t>Change how many</a:t>
            </a:r>
          </a:p>
          <a:p>
            <a:r>
              <a:rPr lang="en-US" dirty="0" smtClean="0"/>
              <a:t>Buttons are on a page</a:t>
            </a:r>
          </a:p>
          <a:p>
            <a:r>
              <a:rPr lang="en-US" dirty="0" smtClean="0"/>
              <a:t>By changing the number</a:t>
            </a:r>
          </a:p>
          <a:p>
            <a:r>
              <a:rPr lang="en-US" dirty="0" smtClean="0"/>
              <a:t>Of columns.</a:t>
            </a:r>
            <a:endParaRPr lang="en-US" dirty="0"/>
          </a:p>
        </p:txBody>
      </p:sp>
      <p:cxnSp>
        <p:nvCxnSpPr>
          <p:cNvPr id="13" name="Straight Arrow Connector 12"/>
          <p:cNvCxnSpPr/>
          <p:nvPr/>
        </p:nvCxnSpPr>
        <p:spPr>
          <a:xfrm flipV="1">
            <a:off x="4495800" y="2286000"/>
            <a:ext cx="133350" cy="4213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073010" y="2286000"/>
            <a:ext cx="251590" cy="1380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20" y="464582"/>
            <a:ext cx="18097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3209" y="1466287"/>
            <a:ext cx="4024230" cy="190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5-Point Star 15"/>
          <p:cNvSpPr/>
          <p:nvPr/>
        </p:nvSpPr>
        <p:spPr>
          <a:xfrm>
            <a:off x="1896470" y="1210391"/>
            <a:ext cx="228600" cy="20699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1981200" y="1817132"/>
            <a:ext cx="1524000" cy="160019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76600" y="1447800"/>
            <a:ext cx="941733" cy="369332"/>
          </a:xfrm>
          <a:prstGeom prst="rect">
            <a:avLst/>
          </a:prstGeom>
          <a:noFill/>
        </p:spPr>
        <p:txBody>
          <a:bodyPr wrap="none" rtlCol="0">
            <a:spAutoFit/>
          </a:bodyPr>
          <a:lstStyle/>
          <a:p>
            <a:r>
              <a:rPr lang="en-US" b="1" dirty="0" smtClean="0">
                <a:solidFill>
                  <a:schemeClr val="bg1"/>
                </a:solidFill>
              </a:rPr>
              <a:t>Arrange</a:t>
            </a:r>
            <a:endParaRPr lang="en-US" b="1" dirty="0">
              <a:solidFill>
                <a:schemeClr val="bg1"/>
              </a:solidFill>
            </a:endParaRPr>
          </a:p>
        </p:txBody>
      </p:sp>
      <p:sp>
        <p:nvSpPr>
          <p:cNvPr id="4" name="TextBox 3"/>
          <p:cNvSpPr txBox="1"/>
          <p:nvPr/>
        </p:nvSpPr>
        <p:spPr>
          <a:xfrm>
            <a:off x="4083696" y="1447800"/>
            <a:ext cx="1174104" cy="369332"/>
          </a:xfrm>
          <a:prstGeom prst="rect">
            <a:avLst/>
          </a:prstGeom>
          <a:noFill/>
        </p:spPr>
        <p:txBody>
          <a:bodyPr wrap="none" rtlCol="0">
            <a:spAutoFit/>
          </a:bodyPr>
          <a:lstStyle/>
          <a:p>
            <a:r>
              <a:rPr lang="en-US" b="1" dirty="0" smtClean="0">
                <a:solidFill>
                  <a:schemeClr val="bg1"/>
                </a:solidFill>
              </a:rPr>
              <a:t>Properties</a:t>
            </a:r>
            <a:endParaRPr lang="en-US" b="1" dirty="0">
              <a:solidFill>
                <a:schemeClr val="bg1"/>
              </a:solidFill>
            </a:endParaRPr>
          </a:p>
        </p:txBody>
      </p:sp>
      <p:cxnSp>
        <p:nvCxnSpPr>
          <p:cNvPr id="20" name="Straight Arrow Connector 19"/>
          <p:cNvCxnSpPr/>
          <p:nvPr/>
        </p:nvCxnSpPr>
        <p:spPr>
          <a:xfrm flipV="1">
            <a:off x="4218333" y="1817132"/>
            <a:ext cx="452415" cy="22214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46874" y="1466287"/>
            <a:ext cx="662810" cy="369332"/>
          </a:xfrm>
          <a:prstGeom prst="rect">
            <a:avLst/>
          </a:prstGeom>
          <a:noFill/>
        </p:spPr>
        <p:txBody>
          <a:bodyPr wrap="none" rtlCol="0">
            <a:spAutoFit/>
          </a:bodyPr>
          <a:lstStyle/>
          <a:p>
            <a:r>
              <a:rPr lang="en-US" b="1" dirty="0" smtClean="0">
                <a:solidFill>
                  <a:schemeClr val="bg1"/>
                </a:solidFill>
              </a:rPr>
              <a:t>View</a:t>
            </a:r>
            <a:endParaRPr lang="en-US" b="1" dirty="0">
              <a:solidFill>
                <a:schemeClr val="bg1"/>
              </a:solidFill>
            </a:endParaRPr>
          </a:p>
        </p:txBody>
      </p:sp>
      <p:cxnSp>
        <p:nvCxnSpPr>
          <p:cNvPr id="22" name="Straight Arrow Connector 21"/>
          <p:cNvCxnSpPr/>
          <p:nvPr/>
        </p:nvCxnSpPr>
        <p:spPr>
          <a:xfrm flipH="1" flipV="1">
            <a:off x="5788435" y="1817132"/>
            <a:ext cx="536165" cy="184939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94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0" y="2933700"/>
            <a:ext cx="106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95500" y="-365613"/>
            <a:ext cx="8229600" cy="1143000"/>
          </a:xfrm>
        </p:spPr>
        <p:txBody>
          <a:bodyPr>
            <a:normAutofit/>
          </a:bodyPr>
          <a:lstStyle/>
          <a:p>
            <a:r>
              <a:rPr lang="en-US" dirty="0" smtClean="0"/>
              <a:t>Editing Buttons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725"/>
            <a:ext cx="18097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a:off x="2590800" y="1600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06575"/>
            <a:ext cx="2667000" cy="536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191000" y="531167"/>
            <a:ext cx="4325543" cy="646331"/>
          </a:xfrm>
          <a:prstGeom prst="rect">
            <a:avLst/>
          </a:prstGeom>
          <a:noFill/>
        </p:spPr>
        <p:txBody>
          <a:bodyPr wrap="none" rtlCol="0">
            <a:spAutoFit/>
          </a:bodyPr>
          <a:lstStyle/>
          <a:p>
            <a:r>
              <a:rPr lang="en-US" sz="3600" b="1" dirty="0" smtClean="0">
                <a:solidFill>
                  <a:srgbClr val="FF0000"/>
                </a:solidFill>
              </a:rPr>
              <a:t>Properties View </a:t>
            </a:r>
            <a:r>
              <a:rPr lang="en-US" sz="3600" b="1" dirty="0">
                <a:solidFill>
                  <a:srgbClr val="FF0000"/>
                </a:solidFill>
              </a:rPr>
              <a:t>T</a:t>
            </a:r>
            <a:r>
              <a:rPr lang="en-US" sz="3600" b="1" dirty="0" smtClean="0">
                <a:solidFill>
                  <a:srgbClr val="FF0000"/>
                </a:solidFill>
              </a:rPr>
              <a:t>ools</a:t>
            </a:r>
            <a:endParaRPr lang="en-US" sz="3600" b="1" dirty="0">
              <a:solidFill>
                <a:srgbClr val="FF0000"/>
              </a:solidFill>
            </a:endParaRPr>
          </a:p>
        </p:txBody>
      </p:sp>
      <p:sp>
        <p:nvSpPr>
          <p:cNvPr id="15" name="TextBox 14"/>
          <p:cNvSpPr txBox="1"/>
          <p:nvPr/>
        </p:nvSpPr>
        <p:spPr>
          <a:xfrm>
            <a:off x="4038600" y="1406574"/>
            <a:ext cx="5105400" cy="1754326"/>
          </a:xfrm>
          <a:prstGeom prst="rect">
            <a:avLst/>
          </a:prstGeom>
          <a:noFill/>
        </p:spPr>
        <p:txBody>
          <a:bodyPr wrap="square" rtlCol="0">
            <a:spAutoFit/>
          </a:bodyPr>
          <a:lstStyle/>
          <a:p>
            <a:r>
              <a:rPr lang="en-US" dirty="0" smtClean="0"/>
              <a:t>Let’s you change:</a:t>
            </a:r>
          </a:p>
          <a:p>
            <a:pPr marL="285750" indent="-285750">
              <a:buFont typeface="Arial" pitchFamily="34" charset="0"/>
              <a:buChar char="•"/>
            </a:pPr>
            <a:r>
              <a:rPr lang="en-US" dirty="0" smtClean="0"/>
              <a:t> </a:t>
            </a:r>
            <a:r>
              <a:rPr lang="en-US" dirty="0" smtClean="0">
                <a:solidFill>
                  <a:srgbClr val="FF0000"/>
                </a:solidFill>
              </a:rPr>
              <a:t>Message </a:t>
            </a:r>
            <a:r>
              <a:rPr lang="en-US" dirty="0" smtClean="0"/>
              <a:t>what you want the button to say , </a:t>
            </a:r>
          </a:p>
          <a:p>
            <a:pPr marL="285750" indent="-285750">
              <a:buFont typeface="Arial" pitchFamily="34" charset="0"/>
              <a:buChar char="•"/>
            </a:pPr>
            <a:r>
              <a:rPr lang="en-US" dirty="0" smtClean="0">
                <a:solidFill>
                  <a:srgbClr val="FF0000"/>
                </a:solidFill>
              </a:rPr>
              <a:t>Label </a:t>
            </a:r>
            <a:r>
              <a:rPr lang="en-US" dirty="0" smtClean="0"/>
              <a:t>what you want written at the top of the button </a:t>
            </a:r>
            <a:r>
              <a:rPr lang="en-US" dirty="0" smtClean="0">
                <a:solidFill>
                  <a:srgbClr val="FF0000"/>
                </a:solidFill>
              </a:rPr>
              <a:t>or </a:t>
            </a:r>
          </a:p>
          <a:p>
            <a:pPr marL="285750" indent="-285750">
              <a:buFont typeface="Arial" pitchFamily="34" charset="0"/>
              <a:buChar char="•"/>
            </a:pPr>
            <a:r>
              <a:rPr lang="en-US" dirty="0" smtClean="0">
                <a:solidFill>
                  <a:srgbClr val="FF0000"/>
                </a:solidFill>
              </a:rPr>
              <a:t>t</a:t>
            </a:r>
            <a:r>
              <a:rPr lang="en-US" dirty="0" smtClean="0"/>
              <a:t>he </a:t>
            </a:r>
            <a:r>
              <a:rPr lang="en-US" dirty="0" smtClean="0">
                <a:solidFill>
                  <a:srgbClr val="FF0000"/>
                </a:solidFill>
              </a:rPr>
              <a:t>picture</a:t>
            </a:r>
            <a:r>
              <a:rPr lang="en-US" dirty="0" smtClean="0"/>
              <a:t> on the Button. </a:t>
            </a:r>
          </a:p>
          <a:p>
            <a:pPr marL="742950" lvl="1" indent="-285750">
              <a:buFont typeface="Arial" pitchFamily="34" charset="0"/>
              <a:buChar char="•"/>
            </a:pPr>
            <a:endParaRPr lang="en-US" dirty="0"/>
          </a:p>
        </p:txBody>
      </p:sp>
      <p:sp>
        <p:nvSpPr>
          <p:cNvPr id="18" name="TextBox 17"/>
          <p:cNvSpPr txBox="1"/>
          <p:nvPr/>
        </p:nvSpPr>
        <p:spPr>
          <a:xfrm>
            <a:off x="4615832" y="4153852"/>
            <a:ext cx="2923130" cy="1477328"/>
          </a:xfrm>
          <a:prstGeom prst="rect">
            <a:avLst/>
          </a:prstGeom>
          <a:noFill/>
        </p:spPr>
        <p:txBody>
          <a:bodyPr wrap="square" rtlCol="0">
            <a:spAutoFit/>
          </a:bodyPr>
          <a:lstStyle/>
          <a:p>
            <a:r>
              <a:rPr lang="en-US" dirty="0" smtClean="0"/>
              <a:t>You can change the </a:t>
            </a:r>
            <a:r>
              <a:rPr lang="en-US" dirty="0" smtClean="0">
                <a:solidFill>
                  <a:srgbClr val="FF0000"/>
                </a:solidFill>
              </a:rPr>
              <a:t>button or background color, </a:t>
            </a:r>
            <a:r>
              <a:rPr lang="en-US" dirty="0" smtClean="0"/>
              <a:t>whether</a:t>
            </a:r>
          </a:p>
          <a:p>
            <a:r>
              <a:rPr lang="en-US" dirty="0" smtClean="0"/>
              <a:t> you want </a:t>
            </a:r>
            <a:r>
              <a:rPr lang="en-US" dirty="0" smtClean="0">
                <a:solidFill>
                  <a:srgbClr val="FF0000"/>
                </a:solidFill>
              </a:rPr>
              <a:t>text/picture </a:t>
            </a:r>
            <a:r>
              <a:rPr lang="en-US" dirty="0" smtClean="0"/>
              <a:t>or whether you want the </a:t>
            </a:r>
            <a:r>
              <a:rPr lang="en-US" dirty="0" smtClean="0">
                <a:solidFill>
                  <a:srgbClr val="FF0000"/>
                </a:solidFill>
              </a:rPr>
              <a:t>picture dimmed or  hidden</a:t>
            </a:r>
            <a:r>
              <a:rPr lang="en-US" dirty="0" smtClean="0"/>
              <a:t>. </a:t>
            </a:r>
            <a:endParaRPr lang="en-US" dirty="0"/>
          </a:p>
        </p:txBody>
      </p:sp>
      <p:sp>
        <p:nvSpPr>
          <p:cNvPr id="21" name="TextBox 20"/>
          <p:cNvSpPr txBox="1"/>
          <p:nvPr/>
        </p:nvSpPr>
        <p:spPr>
          <a:xfrm>
            <a:off x="4604825" y="5638800"/>
            <a:ext cx="2934137" cy="923330"/>
          </a:xfrm>
          <a:prstGeom prst="rect">
            <a:avLst/>
          </a:prstGeom>
          <a:noFill/>
        </p:spPr>
        <p:txBody>
          <a:bodyPr wrap="none" rtlCol="0">
            <a:spAutoFit/>
          </a:bodyPr>
          <a:lstStyle/>
          <a:p>
            <a:r>
              <a:rPr lang="en-US" dirty="0" smtClean="0">
                <a:solidFill>
                  <a:srgbClr val="FF0000"/>
                </a:solidFill>
              </a:rPr>
              <a:t>Word kind </a:t>
            </a:r>
            <a:r>
              <a:rPr lang="en-US" dirty="0" smtClean="0"/>
              <a:t>let’s you pick how </a:t>
            </a:r>
          </a:p>
          <a:p>
            <a:r>
              <a:rPr lang="en-US" dirty="0" smtClean="0"/>
              <a:t>you want the device to treat </a:t>
            </a:r>
          </a:p>
          <a:p>
            <a:r>
              <a:rPr lang="en-US" dirty="0" smtClean="0"/>
              <a:t>your word grammatically</a:t>
            </a:r>
            <a:endParaRPr lang="en-US" dirty="0"/>
          </a:p>
        </p:txBody>
      </p:sp>
      <p:sp>
        <p:nvSpPr>
          <p:cNvPr id="3" name="TextBox 2"/>
          <p:cNvSpPr txBox="1"/>
          <p:nvPr/>
        </p:nvSpPr>
        <p:spPr>
          <a:xfrm>
            <a:off x="3962400" y="4086778"/>
            <a:ext cx="707951" cy="369332"/>
          </a:xfrm>
          <a:prstGeom prst="rect">
            <a:avLst/>
          </a:prstGeom>
          <a:noFill/>
        </p:spPr>
        <p:txBody>
          <a:bodyPr wrap="none" rtlCol="0">
            <a:spAutoFit/>
          </a:bodyPr>
          <a:lstStyle/>
          <a:p>
            <a:r>
              <a:rPr lang="en-US" dirty="0" smtClean="0"/>
              <a:t>Note:</a:t>
            </a:r>
            <a:endParaRPr lang="en-US" dirty="0"/>
          </a:p>
        </p:txBody>
      </p:sp>
    </p:spTree>
    <p:extLst>
      <p:ext uri="{BB962C8B-B14F-4D97-AF65-F5344CB8AC3E}">
        <p14:creationId xmlns:p14="http://schemas.microsoft.com/office/powerpoint/2010/main" val="507092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Pictures on Buttons</a:t>
            </a:r>
            <a:endParaRPr lang="en-US" dirty="0"/>
          </a:p>
        </p:txBody>
      </p:sp>
      <p:sp>
        <p:nvSpPr>
          <p:cNvPr id="3" name="Content Placeholder 2"/>
          <p:cNvSpPr>
            <a:spLocks noGrp="1"/>
          </p:cNvSpPr>
          <p:nvPr>
            <p:ph idx="1"/>
          </p:nvPr>
        </p:nvSpPr>
        <p:spPr>
          <a:xfrm>
            <a:off x="3886200" y="1295400"/>
            <a:ext cx="5029200" cy="5059363"/>
          </a:xfrm>
        </p:spPr>
        <p:txBody>
          <a:bodyPr>
            <a:normAutofit fontScale="70000" lnSpcReduction="20000"/>
          </a:bodyPr>
          <a:lstStyle/>
          <a:p>
            <a:r>
              <a:rPr lang="en-US" dirty="0" smtClean="0"/>
              <a:t>Delete picture will leave only the word on the button</a:t>
            </a:r>
          </a:p>
          <a:p>
            <a:endParaRPr lang="en-US" dirty="0" smtClean="0"/>
          </a:p>
          <a:p>
            <a:r>
              <a:rPr lang="en-US" dirty="0" smtClean="0"/>
              <a:t>Choose a symbol brings up a screen that allows you to type in the name of a picture and choose a picture form </a:t>
            </a:r>
            <a:r>
              <a:rPr lang="en-US" dirty="0" err="1" smtClean="0"/>
              <a:t>Proloquo</a:t>
            </a:r>
            <a:r>
              <a:rPr lang="en-US" dirty="0" smtClean="0"/>
              <a:t> to use</a:t>
            </a:r>
          </a:p>
          <a:p>
            <a:endParaRPr lang="en-US" dirty="0" smtClean="0"/>
          </a:p>
          <a:p>
            <a:r>
              <a:rPr lang="en-US" dirty="0" smtClean="0"/>
              <a:t>Choose a picture allows you to use a picture already on your </a:t>
            </a:r>
            <a:r>
              <a:rPr lang="en-US" dirty="0" err="1" smtClean="0"/>
              <a:t>iPad</a:t>
            </a:r>
            <a:endParaRPr lang="en-US" dirty="0" smtClean="0"/>
          </a:p>
          <a:p>
            <a:endParaRPr lang="en-US" dirty="0" smtClean="0"/>
          </a:p>
          <a:p>
            <a:r>
              <a:rPr lang="en-US" dirty="0" smtClean="0"/>
              <a:t>Take a picture allows you to take a photo with your </a:t>
            </a:r>
            <a:r>
              <a:rPr lang="en-US" dirty="0" err="1" smtClean="0"/>
              <a:t>iPad</a:t>
            </a:r>
            <a:r>
              <a:rPr lang="en-US" dirty="0" smtClean="0"/>
              <a:t> and will automatically resize and use it on the button</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43418"/>
            <a:ext cx="3048000" cy="4495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33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F9F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229600" cy="1143000"/>
          </a:xfrm>
        </p:spPr>
        <p:txBody>
          <a:bodyPr/>
          <a:lstStyle/>
          <a:p>
            <a:r>
              <a:rPr lang="en-US" dirty="0" smtClean="0"/>
              <a:t>Let’s edit the “my name is” button</a:t>
            </a:r>
            <a:endParaRPr lang="en-US" dirty="0"/>
          </a:p>
        </p:txBody>
      </p:sp>
      <p:sp>
        <p:nvSpPr>
          <p:cNvPr id="4" name="Content Placeholder 3"/>
          <p:cNvSpPr>
            <a:spLocks noGrp="1"/>
          </p:cNvSpPr>
          <p:nvPr>
            <p:ph idx="1"/>
          </p:nvPr>
        </p:nvSpPr>
        <p:spPr>
          <a:xfrm>
            <a:off x="228600" y="1295400"/>
            <a:ext cx="5378958" cy="5105400"/>
          </a:xfrm>
        </p:spPr>
        <p:txBody>
          <a:bodyPr>
            <a:normAutofit fontScale="85000" lnSpcReduction="20000"/>
          </a:bodyPr>
          <a:lstStyle/>
          <a:p>
            <a:r>
              <a:rPr lang="en-US" dirty="0" smtClean="0"/>
              <a:t>On the core Vocabulary tap people </a:t>
            </a:r>
          </a:p>
          <a:p>
            <a:r>
              <a:rPr lang="en-US" dirty="0" smtClean="0"/>
              <a:t>Tap the pencil at the bottom</a:t>
            </a:r>
          </a:p>
          <a:p>
            <a:r>
              <a:rPr lang="en-US" dirty="0" smtClean="0"/>
              <a:t>then tap the name picture</a:t>
            </a:r>
          </a:p>
          <a:p>
            <a:r>
              <a:rPr lang="en-US" dirty="0" smtClean="0"/>
              <a:t>Then bring up the property tools</a:t>
            </a:r>
          </a:p>
          <a:p>
            <a:pPr lvl="1"/>
            <a:r>
              <a:rPr lang="en-US" dirty="0" smtClean="0"/>
              <a:t>Add the message “My name is______”</a:t>
            </a:r>
          </a:p>
          <a:p>
            <a:pPr lvl="1"/>
            <a:r>
              <a:rPr lang="en-US" dirty="0" smtClean="0"/>
              <a:t>Add the name as a label</a:t>
            </a:r>
          </a:p>
          <a:p>
            <a:pPr lvl="1"/>
            <a:r>
              <a:rPr lang="en-US" dirty="0" smtClean="0"/>
              <a:t>Change the picture by touching the picture in the tools window.</a:t>
            </a:r>
          </a:p>
          <a:p>
            <a:pPr lvl="2"/>
            <a:r>
              <a:rPr lang="en-US" dirty="0" smtClean="0"/>
              <a:t>This will allow you to pick a new symbol, use a real photograph already on the device, take a new picture to use, or delete the picture and have only the name.</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733800"/>
            <a:ext cx="18859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943600" y="1765300"/>
            <a:ext cx="2801344" cy="923330"/>
          </a:xfrm>
          <a:prstGeom prst="rect">
            <a:avLst/>
          </a:prstGeom>
          <a:noFill/>
        </p:spPr>
        <p:txBody>
          <a:bodyPr wrap="none" rtlCol="0">
            <a:spAutoFit/>
          </a:bodyPr>
          <a:lstStyle/>
          <a:p>
            <a:r>
              <a:rPr lang="en-US" dirty="0" smtClean="0">
                <a:solidFill>
                  <a:srgbClr val="FF0000"/>
                </a:solidFill>
              </a:rPr>
              <a:t>Note :  </a:t>
            </a:r>
            <a:r>
              <a:rPr lang="en-US" dirty="0" smtClean="0"/>
              <a:t>you can also change </a:t>
            </a:r>
          </a:p>
          <a:p>
            <a:r>
              <a:rPr lang="en-US" dirty="0" smtClean="0"/>
              <a:t>how the button looks or if </a:t>
            </a:r>
          </a:p>
          <a:p>
            <a:r>
              <a:rPr lang="en-US" dirty="0" smtClean="0"/>
              <a:t>you want it hidden here.</a:t>
            </a:r>
            <a:endParaRPr lang="en-US" dirty="0"/>
          </a:p>
        </p:txBody>
      </p:sp>
    </p:spTree>
    <p:extLst>
      <p:ext uri="{BB962C8B-B14F-4D97-AF65-F5344CB8AC3E}">
        <p14:creationId xmlns:p14="http://schemas.microsoft.com/office/powerpoint/2010/main" val="1424068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577"/>
            <a:ext cx="9144000" cy="685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86000"/>
            <a:ext cx="3333099" cy="4349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676400" y="0"/>
            <a:ext cx="5791200" cy="2819400"/>
          </a:xfrm>
        </p:spPr>
        <p:txBody>
          <a:bodyPr>
            <a:normAutofit/>
          </a:bodyPr>
          <a:lstStyle/>
          <a:p>
            <a:r>
              <a:rPr lang="en-US" dirty="0" smtClean="0"/>
              <a:t>Understanding how </a:t>
            </a:r>
            <a:br>
              <a:rPr lang="en-US" dirty="0" smtClean="0"/>
            </a:br>
            <a:r>
              <a:rPr lang="en-US" dirty="0" smtClean="0"/>
              <a:t>the screens work</a:t>
            </a:r>
            <a:endParaRPr lang="en-US" dirty="0"/>
          </a:p>
        </p:txBody>
      </p:sp>
    </p:spTree>
    <p:extLst>
      <p:ext uri="{BB962C8B-B14F-4D97-AF65-F5344CB8AC3E}">
        <p14:creationId xmlns:p14="http://schemas.microsoft.com/office/powerpoint/2010/main" val="1552684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0" y="2933700"/>
            <a:ext cx="106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524000" y="124935"/>
            <a:ext cx="8229600" cy="1143000"/>
          </a:xfrm>
        </p:spPr>
        <p:txBody>
          <a:bodyPr>
            <a:normAutofit/>
          </a:bodyPr>
          <a:lstStyle/>
          <a:p>
            <a:r>
              <a:rPr lang="en-US" dirty="0" smtClean="0"/>
              <a:t>Editing Buttons</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124200"/>
            <a:ext cx="6115050" cy="306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7650"/>
            <a:ext cx="18097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3799908" y="1138535"/>
            <a:ext cx="4264822" cy="707886"/>
          </a:xfrm>
          <a:prstGeom prst="rect">
            <a:avLst/>
          </a:prstGeom>
          <a:noFill/>
        </p:spPr>
        <p:txBody>
          <a:bodyPr wrap="none" rtlCol="0">
            <a:spAutoFit/>
          </a:bodyPr>
          <a:lstStyle/>
          <a:p>
            <a:r>
              <a:rPr lang="en-US" sz="4000" b="1" dirty="0" smtClean="0">
                <a:solidFill>
                  <a:srgbClr val="FF0000"/>
                </a:solidFill>
              </a:rPr>
              <a:t>Arrange View </a:t>
            </a:r>
            <a:r>
              <a:rPr lang="en-US" sz="4000" b="1" dirty="0">
                <a:solidFill>
                  <a:srgbClr val="FF0000"/>
                </a:solidFill>
              </a:rPr>
              <a:t>T</a:t>
            </a:r>
            <a:r>
              <a:rPr lang="en-US" sz="4000" b="1" dirty="0" smtClean="0">
                <a:solidFill>
                  <a:srgbClr val="FF0000"/>
                </a:solidFill>
              </a:rPr>
              <a:t>ools</a:t>
            </a:r>
            <a:endParaRPr lang="en-US" sz="4000" b="1" dirty="0">
              <a:solidFill>
                <a:srgbClr val="FF0000"/>
              </a:solidFill>
            </a:endParaRPr>
          </a:p>
        </p:txBody>
      </p:sp>
      <p:sp>
        <p:nvSpPr>
          <p:cNvPr id="26" name="Rectangle 25"/>
          <p:cNvSpPr/>
          <p:nvPr/>
        </p:nvSpPr>
        <p:spPr>
          <a:xfrm>
            <a:off x="4114800" y="31242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6158" y="1630907"/>
            <a:ext cx="4275658" cy="3970318"/>
          </a:xfrm>
          <a:prstGeom prst="rect">
            <a:avLst/>
          </a:prstGeom>
          <a:noFill/>
        </p:spPr>
        <p:txBody>
          <a:bodyPr wrap="none" rtlCol="0">
            <a:spAutoFit/>
          </a:bodyPr>
          <a:lstStyle/>
          <a:p>
            <a:r>
              <a:rPr lang="en-US" dirty="0"/>
              <a:t>Use a add a </a:t>
            </a:r>
            <a:r>
              <a:rPr lang="en-US" dirty="0">
                <a:solidFill>
                  <a:srgbClr val="FF0000"/>
                </a:solidFill>
              </a:rPr>
              <a:t>regular button </a:t>
            </a:r>
            <a:r>
              <a:rPr lang="en-US" dirty="0"/>
              <a:t>to add another </a:t>
            </a:r>
          </a:p>
          <a:p>
            <a:r>
              <a:rPr lang="en-US" dirty="0"/>
              <a:t>message button on your </a:t>
            </a:r>
            <a:r>
              <a:rPr lang="en-US" dirty="0" smtClean="0"/>
              <a:t>page.</a:t>
            </a:r>
          </a:p>
          <a:p>
            <a:endParaRPr lang="en-US" dirty="0"/>
          </a:p>
          <a:p>
            <a:r>
              <a:rPr lang="en-US" dirty="0" smtClean="0"/>
              <a:t>Use an </a:t>
            </a:r>
            <a:r>
              <a:rPr lang="en-US" dirty="0" smtClean="0">
                <a:solidFill>
                  <a:srgbClr val="FF0000"/>
                </a:solidFill>
              </a:rPr>
              <a:t>Action button </a:t>
            </a:r>
            <a:r>
              <a:rPr lang="en-US" dirty="0" smtClean="0"/>
              <a:t>when you want the </a:t>
            </a:r>
          </a:p>
          <a:p>
            <a:r>
              <a:rPr lang="en-US" dirty="0" smtClean="0"/>
              <a:t>button to do something like add text to the </a:t>
            </a:r>
          </a:p>
          <a:p>
            <a:r>
              <a:rPr lang="en-US" dirty="0" smtClean="0"/>
              <a:t>message window, clear message window, </a:t>
            </a:r>
          </a:p>
          <a:p>
            <a:r>
              <a:rPr lang="en-US" dirty="0" smtClean="0"/>
              <a:t>speak message window or text</a:t>
            </a:r>
          </a:p>
          <a:p>
            <a:endParaRPr lang="en-US" dirty="0"/>
          </a:p>
          <a:p>
            <a:r>
              <a:rPr lang="en-US" dirty="0" smtClean="0"/>
              <a:t>Use add a </a:t>
            </a:r>
            <a:r>
              <a:rPr lang="en-US" dirty="0" smtClean="0">
                <a:solidFill>
                  <a:srgbClr val="FF0000"/>
                </a:solidFill>
              </a:rPr>
              <a:t>Folder button </a:t>
            </a:r>
            <a:r>
              <a:rPr lang="en-US" dirty="0" smtClean="0"/>
              <a:t>to create</a:t>
            </a:r>
          </a:p>
          <a:p>
            <a:r>
              <a:rPr lang="en-US" dirty="0" smtClean="0"/>
              <a:t>A button that will take you to a whole</a:t>
            </a:r>
          </a:p>
          <a:p>
            <a:r>
              <a:rPr lang="en-US" dirty="0" smtClean="0"/>
              <a:t>New blank page where you can then</a:t>
            </a:r>
          </a:p>
          <a:p>
            <a:r>
              <a:rPr lang="en-US" dirty="0" smtClean="0"/>
              <a:t>Add buttons</a:t>
            </a:r>
          </a:p>
          <a:p>
            <a:endParaRPr lang="en-US" dirty="0"/>
          </a:p>
          <a:p>
            <a:endParaRPr lang="en-US" dirty="0" smtClean="0"/>
          </a:p>
        </p:txBody>
      </p:sp>
    </p:spTree>
    <p:extLst>
      <p:ext uri="{BB962C8B-B14F-4D97-AF65-F5344CB8AC3E}">
        <p14:creationId xmlns:p14="http://schemas.microsoft.com/office/powerpoint/2010/main" val="1648062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36576"/>
            <a:ext cx="8229600" cy="1143000"/>
          </a:xfrm>
        </p:spPr>
        <p:txBody>
          <a:bodyPr>
            <a:normAutofit fontScale="90000"/>
          </a:bodyPr>
          <a:lstStyle/>
          <a:p>
            <a:r>
              <a:rPr lang="en-US" dirty="0" smtClean="0"/>
              <a:t>To add a </a:t>
            </a:r>
            <a:r>
              <a:rPr lang="en-US" dirty="0"/>
              <a:t>N</a:t>
            </a:r>
            <a:r>
              <a:rPr lang="en-US" dirty="0" smtClean="0"/>
              <a:t>ew Button or to Create new pages</a:t>
            </a:r>
            <a:r>
              <a:rPr lang="en-US" dirty="0"/>
              <a:t> </a:t>
            </a:r>
            <a:r>
              <a:rPr lang="en-US" dirty="0" smtClean="0"/>
              <a:t>Go to </a:t>
            </a:r>
            <a:r>
              <a:rPr lang="en-US" dirty="0" smtClean="0">
                <a:solidFill>
                  <a:srgbClr val="FF0000"/>
                </a:solidFill>
              </a:rPr>
              <a:t>Arrange</a:t>
            </a:r>
            <a:r>
              <a:rPr lang="en-US" dirty="0" smtClean="0"/>
              <a:t> Buttons</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6" y="2162739"/>
            <a:ext cx="4918287" cy="246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95800" y="1579972"/>
            <a:ext cx="4166525" cy="1477328"/>
          </a:xfrm>
          <a:prstGeom prst="rect">
            <a:avLst/>
          </a:prstGeom>
          <a:noFill/>
        </p:spPr>
        <p:txBody>
          <a:bodyPr wrap="none" rtlCol="0">
            <a:spAutoFit/>
          </a:bodyPr>
          <a:lstStyle/>
          <a:p>
            <a:r>
              <a:rPr lang="en-US" dirty="0" smtClean="0"/>
              <a:t>You can also </a:t>
            </a:r>
            <a:r>
              <a:rPr lang="en-US" dirty="0" smtClean="0">
                <a:solidFill>
                  <a:srgbClr val="FF0000"/>
                </a:solidFill>
              </a:rPr>
              <a:t>copy and paste buttons </a:t>
            </a:r>
            <a:r>
              <a:rPr lang="en-US" dirty="0" smtClean="0"/>
              <a:t>from </a:t>
            </a:r>
          </a:p>
          <a:p>
            <a:r>
              <a:rPr lang="en-US" dirty="0" smtClean="0"/>
              <a:t>One screen to another by selecting the</a:t>
            </a:r>
          </a:p>
          <a:p>
            <a:r>
              <a:rPr lang="en-US" dirty="0" smtClean="0"/>
              <a:t>Button hitting copy, going to the new page</a:t>
            </a:r>
          </a:p>
          <a:p>
            <a:r>
              <a:rPr lang="en-US" dirty="0" smtClean="0"/>
              <a:t>Hitting paste.  Then let’s </a:t>
            </a:r>
            <a:r>
              <a:rPr lang="en-US" dirty="0" smtClean="0">
                <a:solidFill>
                  <a:srgbClr val="FF0000"/>
                </a:solidFill>
              </a:rPr>
              <a:t>delete</a:t>
            </a:r>
            <a:r>
              <a:rPr lang="en-US" dirty="0" smtClean="0"/>
              <a:t> the new </a:t>
            </a:r>
          </a:p>
          <a:p>
            <a:r>
              <a:rPr lang="en-US" dirty="0" smtClean="0"/>
              <a:t>button we just added</a:t>
            </a:r>
            <a:endParaRPr lang="en-US" dirty="0"/>
          </a:p>
        </p:txBody>
      </p:sp>
      <p:sp>
        <p:nvSpPr>
          <p:cNvPr id="10" name="TextBox 9"/>
          <p:cNvSpPr txBox="1"/>
          <p:nvPr/>
        </p:nvSpPr>
        <p:spPr>
          <a:xfrm>
            <a:off x="4738013" y="3396227"/>
            <a:ext cx="3682098" cy="923330"/>
          </a:xfrm>
          <a:prstGeom prst="rect">
            <a:avLst/>
          </a:prstGeom>
          <a:noFill/>
        </p:spPr>
        <p:txBody>
          <a:bodyPr wrap="none" rtlCol="0">
            <a:spAutoFit/>
          </a:bodyPr>
          <a:lstStyle/>
          <a:p>
            <a:r>
              <a:rPr lang="en-US" dirty="0" smtClean="0"/>
              <a:t>You can </a:t>
            </a:r>
            <a:r>
              <a:rPr lang="en-US" dirty="0" smtClean="0">
                <a:solidFill>
                  <a:srgbClr val="FF0000"/>
                </a:solidFill>
              </a:rPr>
              <a:t>swap buttons </a:t>
            </a:r>
            <a:r>
              <a:rPr lang="en-US" dirty="0" smtClean="0"/>
              <a:t>by  tapping the</a:t>
            </a:r>
          </a:p>
          <a:p>
            <a:r>
              <a:rPr lang="en-US" dirty="0" smtClean="0"/>
              <a:t>Buttons you want to swap and then</a:t>
            </a:r>
          </a:p>
          <a:p>
            <a:r>
              <a:rPr lang="en-US" dirty="0" smtClean="0"/>
              <a:t>Hitting the swap button </a:t>
            </a:r>
            <a:endParaRPr lang="en-US" dirty="0"/>
          </a:p>
        </p:txBody>
      </p:sp>
      <p:sp>
        <p:nvSpPr>
          <p:cNvPr id="3" name="TextBox 2"/>
          <p:cNvSpPr txBox="1"/>
          <p:nvPr/>
        </p:nvSpPr>
        <p:spPr>
          <a:xfrm>
            <a:off x="4280131" y="4876800"/>
            <a:ext cx="4597862" cy="1200329"/>
          </a:xfrm>
          <a:prstGeom prst="rect">
            <a:avLst/>
          </a:prstGeom>
          <a:noFill/>
        </p:spPr>
        <p:txBody>
          <a:bodyPr wrap="none" rtlCol="0">
            <a:spAutoFit/>
          </a:bodyPr>
          <a:lstStyle/>
          <a:p>
            <a:r>
              <a:rPr lang="en-US" dirty="0" smtClean="0"/>
              <a:t>You can also delegate pictures to </a:t>
            </a:r>
            <a:r>
              <a:rPr lang="en-US" dirty="0" smtClean="0">
                <a:solidFill>
                  <a:srgbClr val="FF0000"/>
                </a:solidFill>
              </a:rPr>
              <a:t>primary </a:t>
            </a:r>
          </a:p>
          <a:p>
            <a:r>
              <a:rPr lang="en-US" dirty="0" smtClean="0">
                <a:solidFill>
                  <a:srgbClr val="FF0000"/>
                </a:solidFill>
              </a:rPr>
              <a:t>or secondary vocabulary </a:t>
            </a:r>
            <a:r>
              <a:rPr lang="en-US" dirty="0" smtClean="0"/>
              <a:t>which sets the picture</a:t>
            </a:r>
          </a:p>
          <a:p>
            <a:r>
              <a:rPr lang="en-US" dirty="0" smtClean="0"/>
              <a:t>Prominently or on the next page or to hide </a:t>
            </a:r>
          </a:p>
          <a:p>
            <a:r>
              <a:rPr lang="en-US" dirty="0" smtClean="0"/>
              <a:t>Buttons completely by putting them in </a:t>
            </a:r>
            <a:r>
              <a:rPr lang="en-US" dirty="0" smtClean="0">
                <a:solidFill>
                  <a:srgbClr val="FF0000"/>
                </a:solidFill>
              </a:rPr>
              <a:t>storage</a:t>
            </a:r>
            <a:r>
              <a:rPr lang="en-US" dirty="0" smtClean="0"/>
              <a:t>.</a:t>
            </a:r>
            <a:endParaRPr lang="en-US" dirty="0"/>
          </a:p>
        </p:txBody>
      </p:sp>
    </p:spTree>
    <p:extLst>
      <p:ext uri="{BB962C8B-B14F-4D97-AF65-F5344CB8AC3E}">
        <p14:creationId xmlns:p14="http://schemas.microsoft.com/office/powerpoint/2010/main" val="3978316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rearrange the buttons/items</a:t>
            </a:r>
            <a:endParaRPr lang="en-US" dirty="0"/>
          </a:p>
        </p:txBody>
      </p:sp>
      <p:sp>
        <p:nvSpPr>
          <p:cNvPr id="3" name="Content Placeholder 2"/>
          <p:cNvSpPr>
            <a:spLocks noGrp="1"/>
          </p:cNvSpPr>
          <p:nvPr>
            <p:ph idx="1"/>
          </p:nvPr>
        </p:nvSpPr>
        <p:spPr>
          <a:xfrm>
            <a:off x="1600200" y="1600200"/>
            <a:ext cx="5715000" cy="4648200"/>
          </a:xfrm>
        </p:spPr>
        <p:txBody>
          <a:bodyPr>
            <a:normAutofit/>
          </a:bodyPr>
          <a:lstStyle/>
          <a:p>
            <a:r>
              <a:rPr lang="en-US" dirty="0"/>
              <a:t>1</a:t>
            </a:r>
            <a:r>
              <a:rPr lang="en-US" dirty="0" smtClean="0"/>
              <a:t>.  Go to edit mode (the pencil)</a:t>
            </a:r>
          </a:p>
          <a:p>
            <a:pPr marL="0" indent="0">
              <a:buNone/>
            </a:pPr>
            <a:r>
              <a:rPr lang="en-US" dirty="0" smtClean="0"/>
              <a:t>then hold the picture you want to move until it pulses.  Then you can move the picture around.</a:t>
            </a:r>
          </a:p>
          <a:p>
            <a:pPr marL="0" indent="0">
              <a:buNone/>
            </a:pPr>
            <a:r>
              <a:rPr lang="en-US" dirty="0" smtClean="0"/>
              <a:t>			or</a:t>
            </a:r>
          </a:p>
          <a:p>
            <a:r>
              <a:rPr lang="en-US" dirty="0" smtClean="0"/>
              <a:t>2.  Use the Swap button in the Arrange Tools</a:t>
            </a:r>
            <a:endParaRPr lang="en-US" dirty="0"/>
          </a:p>
        </p:txBody>
      </p:sp>
    </p:spTree>
    <p:extLst>
      <p:ext uri="{BB962C8B-B14F-4D97-AF65-F5344CB8AC3E}">
        <p14:creationId xmlns:p14="http://schemas.microsoft.com/office/powerpoint/2010/main" val="548315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782762"/>
          </a:xfrm>
        </p:spPr>
        <p:txBody>
          <a:bodyPr>
            <a:normAutofit fontScale="90000"/>
          </a:bodyPr>
          <a:lstStyle/>
          <a:p>
            <a:r>
              <a:rPr lang="en-US" dirty="0" smtClean="0"/>
              <a:t>You can create buttons on the spot by putting message in message window and clicking the +</a:t>
            </a:r>
            <a:endParaRPr lang="en-US" dirty="0"/>
          </a:p>
        </p:txBody>
      </p:sp>
      <p:sp>
        <p:nvSpPr>
          <p:cNvPr id="3" name="Content Placeholder 2"/>
          <p:cNvSpPr>
            <a:spLocks noGrp="1"/>
          </p:cNvSpPr>
          <p:nvPr>
            <p:ph idx="1"/>
          </p:nvPr>
        </p:nvSpPr>
        <p:spPr>
          <a:xfrm>
            <a:off x="533400" y="2209800"/>
            <a:ext cx="4724400" cy="3916363"/>
          </a:xfrm>
        </p:spPr>
        <p:txBody>
          <a:bodyPr>
            <a:normAutofit fontScale="85000" lnSpcReduction="20000"/>
          </a:bodyPr>
          <a:lstStyle/>
          <a:p>
            <a:r>
              <a:rPr lang="en-US" dirty="0" smtClean="0"/>
              <a:t>Create the message you can in your button in the message window.</a:t>
            </a:r>
          </a:p>
          <a:p>
            <a:r>
              <a:rPr lang="en-US" dirty="0" smtClean="0"/>
              <a:t>Then hit the small + sign on the upper menu bar.</a:t>
            </a:r>
          </a:p>
          <a:p>
            <a:r>
              <a:rPr lang="en-US" dirty="0" smtClean="0"/>
              <a:t>It will create the button in the customize window</a:t>
            </a:r>
          </a:p>
          <a:p>
            <a:r>
              <a:rPr lang="en-US" dirty="0" smtClean="0"/>
              <a:t>Make any changes you would like </a:t>
            </a:r>
          </a:p>
          <a:p>
            <a:r>
              <a:rPr lang="en-US" dirty="0" smtClean="0"/>
              <a:t>Then click add</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178980"/>
            <a:ext cx="2743200" cy="358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3300" y="4666869"/>
            <a:ext cx="17907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15736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Delete a Button/Item</a:t>
            </a:r>
            <a:endParaRPr lang="en-US" dirty="0"/>
          </a:p>
        </p:txBody>
      </p:sp>
      <p:sp>
        <p:nvSpPr>
          <p:cNvPr id="3" name="Content Placeholder 2"/>
          <p:cNvSpPr>
            <a:spLocks noGrp="1"/>
          </p:cNvSpPr>
          <p:nvPr>
            <p:ph idx="1"/>
          </p:nvPr>
        </p:nvSpPr>
        <p:spPr/>
        <p:txBody>
          <a:bodyPr/>
          <a:lstStyle/>
          <a:p>
            <a:r>
              <a:rPr lang="en-US" dirty="0" smtClean="0"/>
              <a:t>Hit the pencil icon</a:t>
            </a:r>
          </a:p>
          <a:p>
            <a:r>
              <a:rPr lang="en-US" dirty="0" smtClean="0"/>
              <a:t>Hit the button you want to delete</a:t>
            </a:r>
          </a:p>
          <a:p>
            <a:r>
              <a:rPr lang="en-US" dirty="0" smtClean="0"/>
              <a:t>Hit cut</a:t>
            </a:r>
          </a:p>
          <a:p>
            <a:endParaRPr lang="en-US" dirty="0" smtClean="0"/>
          </a:p>
          <a:p>
            <a:pPr marL="914400" lvl="2" indent="0">
              <a:buNone/>
            </a:pPr>
            <a:r>
              <a:rPr lang="en-US" sz="4000" dirty="0" smtClean="0"/>
              <a:t>The button will vanish</a:t>
            </a:r>
            <a:endParaRPr lang="en-US"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8110" y="2924556"/>
            <a:ext cx="1751671"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57400" y="3041904"/>
            <a:ext cx="2057400" cy="8229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64421"/>
            <a:ext cx="1525238" cy="202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4038600" y="1978778"/>
            <a:ext cx="4343400" cy="9457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724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8430" y="17060"/>
            <a:ext cx="32956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80206" y="0"/>
            <a:ext cx="8229600" cy="1143000"/>
          </a:xfrm>
        </p:spPr>
        <p:txBody>
          <a:bodyPr/>
          <a:lstStyle/>
          <a:p>
            <a:r>
              <a:rPr lang="en-US" dirty="0" smtClean="0"/>
              <a:t>Prioritizing vocabulary</a:t>
            </a:r>
            <a:endParaRPr lang="en-US" dirty="0"/>
          </a:p>
        </p:txBody>
      </p:sp>
      <p:sp>
        <p:nvSpPr>
          <p:cNvPr id="3" name="Content Placeholder 2"/>
          <p:cNvSpPr>
            <a:spLocks noGrp="1"/>
          </p:cNvSpPr>
          <p:nvPr>
            <p:ph idx="1"/>
          </p:nvPr>
        </p:nvSpPr>
        <p:spPr>
          <a:xfrm>
            <a:off x="414528" y="1295400"/>
            <a:ext cx="6153150" cy="1905000"/>
          </a:xfrm>
        </p:spPr>
        <p:txBody>
          <a:bodyPr>
            <a:normAutofit/>
          </a:bodyPr>
          <a:lstStyle/>
          <a:p>
            <a:r>
              <a:rPr lang="en-US" sz="1800" dirty="0" smtClean="0"/>
              <a:t>Primary	  	  Secondary   	Storage</a:t>
            </a:r>
          </a:p>
          <a:p>
            <a:pPr marL="0" indent="0">
              <a:buNone/>
            </a:pPr>
            <a:r>
              <a:rPr lang="en-US" sz="1800" dirty="0"/>
              <a:t> </a:t>
            </a:r>
            <a:r>
              <a:rPr lang="en-US" sz="1800" dirty="0" smtClean="0"/>
              <a:t>  1</a:t>
            </a:r>
            <a:r>
              <a:rPr lang="en-US" sz="1800" baseline="30000" dirty="0" smtClean="0"/>
              <a:t>st</a:t>
            </a:r>
            <a:r>
              <a:rPr lang="en-US" sz="1800" dirty="0" smtClean="0"/>
              <a:t> page			2nd page		hidden</a:t>
            </a:r>
            <a:endParaRPr lang="en-US" sz="1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5848350" cy="293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952875"/>
            <a:ext cx="20193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2971800"/>
            <a:ext cx="836511" cy="338554"/>
          </a:xfrm>
          <a:prstGeom prst="rect">
            <a:avLst/>
          </a:prstGeom>
          <a:noFill/>
        </p:spPr>
        <p:txBody>
          <a:bodyPr wrap="none" rtlCol="0">
            <a:spAutoFit/>
          </a:bodyPr>
          <a:lstStyle/>
          <a:p>
            <a:r>
              <a:rPr lang="en-US" sz="1600" dirty="0" smtClean="0"/>
              <a:t>Primary</a:t>
            </a:r>
            <a:endParaRPr lang="en-US" sz="1600" dirty="0"/>
          </a:p>
        </p:txBody>
      </p:sp>
      <p:sp>
        <p:nvSpPr>
          <p:cNvPr id="7" name="TextBox 6"/>
          <p:cNvSpPr txBox="1"/>
          <p:nvPr/>
        </p:nvSpPr>
        <p:spPr>
          <a:xfrm>
            <a:off x="7449394" y="2648486"/>
            <a:ext cx="1054391" cy="338554"/>
          </a:xfrm>
          <a:prstGeom prst="rect">
            <a:avLst/>
          </a:prstGeom>
          <a:noFill/>
        </p:spPr>
        <p:txBody>
          <a:bodyPr wrap="none" rtlCol="0">
            <a:spAutoFit/>
          </a:bodyPr>
          <a:lstStyle/>
          <a:p>
            <a:r>
              <a:rPr lang="en-US" sz="1600" dirty="0" smtClean="0"/>
              <a:t>Secondary</a:t>
            </a:r>
            <a:endParaRPr lang="en-US" sz="1600" dirty="0"/>
          </a:p>
        </p:txBody>
      </p:sp>
      <p:sp>
        <p:nvSpPr>
          <p:cNvPr id="8" name="TextBox 7"/>
          <p:cNvSpPr txBox="1"/>
          <p:nvPr/>
        </p:nvSpPr>
        <p:spPr>
          <a:xfrm>
            <a:off x="8307324" y="3151632"/>
            <a:ext cx="817916" cy="338554"/>
          </a:xfrm>
          <a:prstGeom prst="rect">
            <a:avLst/>
          </a:prstGeom>
          <a:noFill/>
        </p:spPr>
        <p:txBody>
          <a:bodyPr wrap="none" rtlCol="0">
            <a:spAutoFit/>
          </a:bodyPr>
          <a:lstStyle/>
          <a:p>
            <a:r>
              <a:rPr lang="en-US" sz="1600" dirty="0" smtClean="0"/>
              <a:t>Storage</a:t>
            </a:r>
            <a:endParaRPr lang="en-US" sz="1600" dirty="0"/>
          </a:p>
        </p:txBody>
      </p:sp>
      <p:cxnSp>
        <p:nvCxnSpPr>
          <p:cNvPr id="6" name="Straight Arrow Connector 5"/>
          <p:cNvCxnSpPr/>
          <p:nvPr/>
        </p:nvCxnSpPr>
        <p:spPr>
          <a:xfrm>
            <a:off x="7449394" y="3310354"/>
            <a:ext cx="871646" cy="728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53400" y="2971800"/>
            <a:ext cx="320040" cy="9810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675370" y="3490186"/>
            <a:ext cx="201930" cy="548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4901" y="5257800"/>
            <a:ext cx="6390147" cy="1200329"/>
          </a:xfrm>
          <a:prstGeom prst="rect">
            <a:avLst/>
          </a:prstGeom>
          <a:noFill/>
        </p:spPr>
        <p:txBody>
          <a:bodyPr wrap="none" rtlCol="0">
            <a:spAutoFit/>
          </a:bodyPr>
          <a:lstStyle/>
          <a:p>
            <a:r>
              <a:rPr lang="en-US" dirty="0" smtClean="0"/>
              <a:t>To access stored buttons, in the edit menu, “arrange tools”</a:t>
            </a:r>
          </a:p>
          <a:p>
            <a:r>
              <a:rPr lang="en-US" dirty="0" smtClean="0"/>
              <a:t>Click the button on the upper right hand corner.  From the screen </a:t>
            </a:r>
          </a:p>
          <a:p>
            <a:r>
              <a:rPr lang="en-US" dirty="0" smtClean="0"/>
              <a:t>you want the button to appear on, make it a primary or secondary</a:t>
            </a:r>
          </a:p>
          <a:p>
            <a:r>
              <a:rPr lang="en-US" dirty="0" smtClean="0"/>
              <a:t> button to take it out of storage.</a:t>
            </a:r>
            <a:endParaRPr lang="en-US" dirty="0"/>
          </a:p>
        </p:txBody>
      </p:sp>
    </p:spTree>
    <p:extLst>
      <p:ext uri="{BB962C8B-B14F-4D97-AF65-F5344CB8AC3E}">
        <p14:creationId xmlns:p14="http://schemas.microsoft.com/office/powerpoint/2010/main" val="2624591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9F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667000"/>
            <a:ext cx="8229600" cy="1143000"/>
          </a:xfrm>
        </p:spPr>
        <p:txBody>
          <a:bodyPr>
            <a:normAutofit fontScale="90000"/>
          </a:bodyPr>
          <a:lstStyle/>
          <a:p>
            <a:r>
              <a:rPr lang="en-US" dirty="0" smtClean="0"/>
              <a:t>Let’s Take a minute to make adjustments to the pictures already on the device</a:t>
            </a:r>
            <a:endParaRPr lang="en-US" dirty="0"/>
          </a:p>
        </p:txBody>
      </p:sp>
    </p:spTree>
    <p:extLst>
      <p:ext uri="{BB962C8B-B14F-4D97-AF65-F5344CB8AC3E}">
        <p14:creationId xmlns:p14="http://schemas.microsoft.com/office/powerpoint/2010/main" val="2307430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752600"/>
            <a:ext cx="8229600" cy="1143000"/>
          </a:xfrm>
        </p:spPr>
        <p:txBody>
          <a:bodyPr/>
          <a:lstStyle/>
          <a:p>
            <a:r>
              <a:rPr lang="en-US" dirty="0" smtClean="0"/>
              <a:t>How to make a new Page</a:t>
            </a:r>
            <a:endParaRPr lang="en-US" dirty="0"/>
          </a:p>
        </p:txBody>
      </p:sp>
      <p:pic>
        <p:nvPicPr>
          <p:cNvPr id="2050" name="Picture 2" descr="http://images.clipartof.com/small/1048858-Royalty-Free-RF-Clip-Art-Illustration-Of-Moodie-Characters-On-The-Same-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048000"/>
            <a:ext cx="4286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13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try making a new page</a:t>
            </a:r>
            <a:endParaRPr lang="en-US" dirty="0"/>
          </a:p>
        </p:txBody>
      </p:sp>
      <p:sp>
        <p:nvSpPr>
          <p:cNvPr id="4" name="TextBox 3"/>
          <p:cNvSpPr txBox="1"/>
          <p:nvPr/>
        </p:nvSpPr>
        <p:spPr>
          <a:xfrm>
            <a:off x="457200" y="1371600"/>
            <a:ext cx="2514600" cy="2585323"/>
          </a:xfrm>
          <a:prstGeom prst="rect">
            <a:avLst/>
          </a:prstGeom>
          <a:noFill/>
        </p:spPr>
        <p:txBody>
          <a:bodyPr wrap="square" rtlCol="0">
            <a:spAutoFit/>
          </a:bodyPr>
          <a:lstStyle/>
          <a:p>
            <a:r>
              <a:rPr lang="en-US" dirty="0" smtClean="0"/>
              <a:t>Under the </a:t>
            </a:r>
            <a:r>
              <a:rPr lang="en-US" dirty="0" smtClean="0">
                <a:solidFill>
                  <a:srgbClr val="FF0000"/>
                </a:solidFill>
              </a:rPr>
              <a:t>Arrange tools</a:t>
            </a:r>
            <a:r>
              <a:rPr lang="en-US" dirty="0" smtClean="0"/>
              <a:t>,</a:t>
            </a:r>
          </a:p>
          <a:p>
            <a:r>
              <a:rPr lang="en-US" dirty="0" smtClean="0"/>
              <a:t>Hit the </a:t>
            </a:r>
            <a:r>
              <a:rPr lang="en-US" dirty="0" smtClean="0">
                <a:solidFill>
                  <a:srgbClr val="FF0000"/>
                </a:solidFill>
              </a:rPr>
              <a:t>folder button.  </a:t>
            </a:r>
            <a:r>
              <a:rPr lang="en-US" dirty="0" smtClean="0"/>
              <a:t>This will be the link button to you new page</a:t>
            </a:r>
          </a:p>
          <a:p>
            <a:r>
              <a:rPr lang="en-US" dirty="0" smtClean="0">
                <a:solidFill>
                  <a:srgbClr val="FF0000"/>
                </a:solidFill>
              </a:rPr>
              <a:t>Program how you want your link button to look.</a:t>
            </a:r>
          </a:p>
          <a:p>
            <a:endParaRPr lang="en-US" dirty="0"/>
          </a:p>
          <a:p>
            <a:r>
              <a:rPr lang="en-US" dirty="0" smtClean="0"/>
              <a:t>Then exit your editing tools by hitting done.</a:t>
            </a:r>
            <a:endParaRPr lang="en-US" dirty="0"/>
          </a:p>
        </p:txBody>
      </p:sp>
      <p:sp>
        <p:nvSpPr>
          <p:cNvPr id="5" name="TextBox 4"/>
          <p:cNvSpPr txBox="1"/>
          <p:nvPr/>
        </p:nvSpPr>
        <p:spPr>
          <a:xfrm>
            <a:off x="304800" y="5222796"/>
            <a:ext cx="8256940" cy="923330"/>
          </a:xfrm>
          <a:prstGeom prst="rect">
            <a:avLst/>
          </a:prstGeom>
          <a:noFill/>
        </p:spPr>
        <p:txBody>
          <a:bodyPr wrap="none" rtlCol="0">
            <a:spAutoFit/>
          </a:bodyPr>
          <a:lstStyle/>
          <a:p>
            <a:r>
              <a:rPr lang="en-US" dirty="0" smtClean="0"/>
              <a:t>When you are finished, hit the folder button you just made and see where it takes you.</a:t>
            </a:r>
          </a:p>
          <a:p>
            <a:r>
              <a:rPr lang="en-US" dirty="0" smtClean="0"/>
              <a:t>This is a blank page, you will need to go to edit and add regular buttons on this page </a:t>
            </a:r>
          </a:p>
          <a:p>
            <a:r>
              <a:rPr lang="en-US" dirty="0" smtClean="0"/>
              <a:t>just as you did before.</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94346"/>
            <a:ext cx="355104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19" y="1622946"/>
            <a:ext cx="195943"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723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dirty="0" smtClean="0"/>
              <a:t>Let’s try putting a folder for manners on the food page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276600"/>
            <a:ext cx="4267200" cy="568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6048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414" y="1447800"/>
            <a:ext cx="2918586"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687"/>
            <a:ext cx="3657600" cy="4667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257800" y="152400"/>
            <a:ext cx="3761799" cy="923330"/>
          </a:xfrm>
          <a:prstGeom prst="rect">
            <a:avLst/>
          </a:prstGeom>
          <a:noFill/>
        </p:spPr>
        <p:txBody>
          <a:bodyPr wrap="none" rtlCol="0">
            <a:spAutoFit/>
          </a:bodyPr>
          <a:lstStyle/>
          <a:p>
            <a:r>
              <a:rPr lang="en-US" dirty="0" smtClean="0"/>
              <a:t>Take a minute to explore the device.  </a:t>
            </a:r>
          </a:p>
          <a:p>
            <a:r>
              <a:rPr lang="en-US" dirty="0" smtClean="0"/>
              <a:t>Also take note of the </a:t>
            </a:r>
            <a:r>
              <a:rPr lang="en-US" dirty="0"/>
              <a:t>V</a:t>
            </a:r>
            <a:r>
              <a:rPr lang="en-US" dirty="0" smtClean="0"/>
              <a:t>ocabulary Map </a:t>
            </a:r>
          </a:p>
          <a:p>
            <a:r>
              <a:rPr lang="en-US" dirty="0" smtClean="0"/>
              <a:t>we gave you. </a:t>
            </a:r>
            <a:endParaRPr lang="en-US"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231" y="4362450"/>
            <a:ext cx="1828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083" y="2273534"/>
            <a:ext cx="3101279" cy="412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3633542" y="5962650"/>
            <a:ext cx="3001201" cy="914400"/>
            <a:chOff x="2133600" y="5562600"/>
            <a:chExt cx="3001201" cy="914400"/>
          </a:xfrm>
        </p:grpSpPr>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5562600"/>
              <a:ext cx="30012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0" y="5638800"/>
              <a:ext cx="27432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Holding a button will give you the verb or noun forms of the word.</a:t>
              </a:r>
              <a:endParaRPr lang="en-US" dirty="0">
                <a:solidFill>
                  <a:schemeClr val="tx1"/>
                </a:solidFill>
              </a:endParaRPr>
            </a:p>
          </p:txBody>
        </p:sp>
      </p:grpSp>
      <p:cxnSp>
        <p:nvCxnSpPr>
          <p:cNvPr id="4" name="Straight Arrow Connector 3"/>
          <p:cNvCxnSpPr>
            <a:endCxn id="15362" idx="1"/>
          </p:cNvCxnSpPr>
          <p:nvPr/>
        </p:nvCxnSpPr>
        <p:spPr>
          <a:xfrm flipV="1">
            <a:off x="6332831" y="5581650"/>
            <a:ext cx="914400" cy="6667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2796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00" y="2933700"/>
            <a:ext cx="106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438400" y="123825"/>
            <a:ext cx="8229600" cy="1143000"/>
          </a:xfrm>
        </p:spPr>
        <p:txBody>
          <a:bodyPr>
            <a:normAutofit/>
          </a:bodyPr>
          <a:lstStyle/>
          <a:p>
            <a:r>
              <a:rPr lang="en-US" dirty="0" smtClean="0"/>
              <a:t>Editing Buttons</a:t>
            </a: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725"/>
            <a:ext cx="18097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3126" y="2590800"/>
            <a:ext cx="189547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486400" y="1115109"/>
            <a:ext cx="2200924" cy="646331"/>
          </a:xfrm>
          <a:prstGeom prst="rect">
            <a:avLst/>
          </a:prstGeom>
          <a:noFill/>
        </p:spPr>
        <p:txBody>
          <a:bodyPr wrap="none" rtlCol="0">
            <a:spAutoFit/>
          </a:bodyPr>
          <a:lstStyle/>
          <a:p>
            <a:r>
              <a:rPr lang="en-US" sz="3600" b="1" dirty="0">
                <a:solidFill>
                  <a:srgbClr val="FF0000"/>
                </a:solidFill>
              </a:rPr>
              <a:t>V</a:t>
            </a:r>
            <a:r>
              <a:rPr lang="en-US" sz="3600" b="1" dirty="0" smtClean="0">
                <a:solidFill>
                  <a:srgbClr val="FF0000"/>
                </a:solidFill>
              </a:rPr>
              <a:t>iew tools</a:t>
            </a:r>
            <a:endParaRPr lang="en-US" sz="3600" b="1" dirty="0">
              <a:solidFill>
                <a:srgbClr val="FF0000"/>
              </a:solidFill>
            </a:endParaRPr>
          </a:p>
        </p:txBody>
      </p:sp>
      <p:sp>
        <p:nvSpPr>
          <p:cNvPr id="26" name="Rectangle 25"/>
          <p:cNvSpPr/>
          <p:nvPr/>
        </p:nvSpPr>
        <p:spPr>
          <a:xfrm>
            <a:off x="4114800" y="3124200"/>
            <a:ext cx="457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1132904" y="2942406"/>
            <a:ext cx="3210495" cy="2677656"/>
          </a:xfrm>
          <a:prstGeom prst="rect">
            <a:avLst/>
          </a:prstGeom>
          <a:noFill/>
        </p:spPr>
        <p:txBody>
          <a:bodyPr wrap="square" rtlCol="0">
            <a:spAutoFit/>
          </a:bodyPr>
          <a:lstStyle/>
          <a:p>
            <a:r>
              <a:rPr lang="en-US" sz="2400" dirty="0" smtClean="0"/>
              <a:t>Let’s you change</a:t>
            </a:r>
          </a:p>
          <a:p>
            <a:r>
              <a:rPr lang="en-US" sz="2400" dirty="0" smtClean="0"/>
              <a:t>The color, size or </a:t>
            </a:r>
          </a:p>
          <a:p>
            <a:r>
              <a:rPr lang="en-US" sz="2400" dirty="0" smtClean="0"/>
              <a:t>Order of the buttons</a:t>
            </a:r>
          </a:p>
          <a:p>
            <a:endParaRPr lang="en-US" sz="2400" dirty="0"/>
          </a:p>
          <a:p>
            <a:r>
              <a:rPr lang="en-US" sz="2400" dirty="0" smtClean="0"/>
              <a:t>It  will also allow you</a:t>
            </a:r>
          </a:p>
          <a:p>
            <a:r>
              <a:rPr lang="en-US" sz="2400" dirty="0" smtClean="0"/>
              <a:t>To display the buttons </a:t>
            </a:r>
          </a:p>
          <a:p>
            <a:r>
              <a:rPr lang="en-US" sz="2400" dirty="0" smtClean="0"/>
              <a:t>As a list or buttons</a:t>
            </a:r>
            <a:endParaRPr lang="en-US" sz="2400" dirty="0"/>
          </a:p>
        </p:txBody>
      </p:sp>
    </p:spTree>
    <p:extLst>
      <p:ext uri="{BB962C8B-B14F-4D97-AF65-F5344CB8AC3E}">
        <p14:creationId xmlns:p14="http://schemas.microsoft.com/office/powerpoint/2010/main" val="2208369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let’s work on customizing  what is already on the device.</a:t>
            </a:r>
            <a:endParaRPr lang="en-US" dirty="0"/>
          </a:p>
        </p:txBody>
      </p:sp>
      <p:pic>
        <p:nvPicPr>
          <p:cNvPr id="1026" name="Picture 2" descr="http://icons.iconarchive.com/icons/musett/micro-extras/128/Customize-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8534" y="2743200"/>
            <a:ext cx="2438400" cy="24384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arethis.com/images/new/features-customize-ic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664" y="3886200"/>
            <a:ext cx="1768335" cy="1637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002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Lunch</a:t>
            </a:r>
            <a:endParaRPr lang="en-US" sz="60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737" y="1219200"/>
            <a:ext cx="5724525" cy="541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573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How to Back up the Device</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198"/>
            <a:ext cx="3409950" cy="44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53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back up </a:t>
            </a:r>
            <a:r>
              <a:rPr lang="en-US" dirty="0" err="1" smtClean="0"/>
              <a:t>Proloquo</a:t>
            </a:r>
            <a:endParaRPr lang="en-US" dirty="0"/>
          </a:p>
        </p:txBody>
      </p:sp>
      <p:sp>
        <p:nvSpPr>
          <p:cNvPr id="3" name="Content Placeholder 2"/>
          <p:cNvSpPr>
            <a:spLocks noGrp="1"/>
          </p:cNvSpPr>
          <p:nvPr>
            <p:ph idx="1"/>
          </p:nvPr>
        </p:nvSpPr>
        <p:spPr/>
        <p:txBody>
          <a:bodyPr/>
          <a:lstStyle/>
          <a:p>
            <a:r>
              <a:rPr lang="en-US" dirty="0" smtClean="0"/>
              <a:t>Step 1  Make a folder on the desktop of your computer and name it </a:t>
            </a:r>
            <a:r>
              <a:rPr lang="en-US" dirty="0" err="1" smtClean="0"/>
              <a:t>proloquo</a:t>
            </a:r>
            <a:r>
              <a:rPr lang="en-US" dirty="0" smtClean="0"/>
              <a:t> back ups</a:t>
            </a:r>
          </a:p>
          <a:p>
            <a:r>
              <a:rPr lang="en-US" dirty="0" smtClean="0"/>
              <a:t>Step2  Turn on iTunes if it wants to update it do that first.</a:t>
            </a:r>
          </a:p>
          <a:p>
            <a:r>
              <a:rPr lang="en-US" dirty="0" smtClean="0"/>
              <a:t>Step 3.plug your </a:t>
            </a:r>
            <a:r>
              <a:rPr lang="en-US" dirty="0" err="1" smtClean="0"/>
              <a:t>iPad</a:t>
            </a:r>
            <a:r>
              <a:rPr lang="en-US" dirty="0" smtClean="0"/>
              <a:t> into the computer using the USB cord on your charger.</a:t>
            </a:r>
            <a:endParaRPr lang="en-US" dirty="0"/>
          </a:p>
        </p:txBody>
      </p:sp>
    </p:spTree>
    <p:extLst>
      <p:ext uri="{BB962C8B-B14F-4D97-AF65-F5344CB8AC3E}">
        <p14:creationId xmlns:p14="http://schemas.microsoft.com/office/powerpoint/2010/main" val="4242285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848600" cy="2971800"/>
          </a:xfrm>
          <a:solidFill>
            <a:schemeClr val="bg1"/>
          </a:solidFill>
        </p:spPr>
        <p:txBody>
          <a:bodyPr>
            <a:normAutofit fontScale="92500" lnSpcReduction="10000"/>
          </a:bodyPr>
          <a:lstStyle/>
          <a:p>
            <a:r>
              <a:rPr lang="en-US" dirty="0" smtClean="0"/>
              <a:t>When you open iTunes the screen will look like this.  </a:t>
            </a:r>
          </a:p>
          <a:p>
            <a:r>
              <a:rPr lang="en-US" dirty="0" smtClean="0"/>
              <a:t>Notice the </a:t>
            </a:r>
            <a:r>
              <a:rPr lang="en-US" dirty="0" err="1" smtClean="0"/>
              <a:t>ipad</a:t>
            </a:r>
            <a:r>
              <a:rPr lang="en-US" dirty="0" smtClean="0"/>
              <a:t> on the top right of the screen</a:t>
            </a:r>
          </a:p>
          <a:p>
            <a:r>
              <a:rPr lang="en-US" dirty="0" smtClean="0">
                <a:solidFill>
                  <a:srgbClr val="FF0000"/>
                </a:solidFill>
              </a:rPr>
              <a:t>Click </a:t>
            </a:r>
          </a:p>
          <a:p>
            <a:pPr marL="0" indent="0">
              <a:buNone/>
            </a:pPr>
            <a:r>
              <a:rPr lang="en-US" dirty="0">
                <a:solidFill>
                  <a:srgbClr val="FF0000"/>
                </a:solidFill>
              </a:rPr>
              <a:t>t</a:t>
            </a:r>
            <a:r>
              <a:rPr lang="en-US" dirty="0" smtClean="0">
                <a:solidFill>
                  <a:srgbClr val="FF0000"/>
                </a:solidFill>
              </a:rPr>
              <a:t>he </a:t>
            </a:r>
            <a:r>
              <a:rPr lang="en-US" dirty="0" err="1" smtClean="0">
                <a:solidFill>
                  <a:srgbClr val="FF0000"/>
                </a:solidFill>
              </a:rPr>
              <a:t>iPad</a:t>
            </a:r>
            <a:endParaRPr lang="en-US" dirty="0" smtClean="0">
              <a:solidFill>
                <a:srgbClr val="FF0000"/>
              </a:solidFill>
            </a:endParaRPr>
          </a:p>
          <a:p>
            <a:pPr marL="0" indent="0">
              <a:buNone/>
            </a:pPr>
            <a:r>
              <a:rPr lang="en-US" dirty="0" smtClean="0">
                <a:solidFill>
                  <a:srgbClr val="FF0000"/>
                </a:solidFill>
              </a:rPr>
              <a:t>Button.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51" y="1814014"/>
            <a:ext cx="7112000" cy="5334000"/>
          </a:xfrm>
          <a:prstGeom prst="rect">
            <a:avLst/>
          </a:prstGeom>
          <a:solidFill>
            <a:schemeClr val="bg1"/>
          </a:solidFill>
          <a:ln>
            <a:solidFill>
              <a:schemeClr val="bg1"/>
            </a:solidFill>
          </a:ln>
          <a:effectLst/>
        </p:spPr>
      </p:pic>
      <p:cxnSp>
        <p:nvCxnSpPr>
          <p:cNvPr id="6" name="Straight Arrow Connector 5"/>
          <p:cNvCxnSpPr/>
          <p:nvPr/>
        </p:nvCxnSpPr>
        <p:spPr>
          <a:xfrm>
            <a:off x="1752600" y="2133600"/>
            <a:ext cx="59436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7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the Apps button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447800"/>
            <a:ext cx="31750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029200" y="1143000"/>
            <a:ext cx="13716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4267200"/>
            <a:ext cx="4876800" cy="1366837"/>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Scroll down the apps until you find </a:t>
            </a:r>
            <a:r>
              <a:rPr lang="en-US" dirty="0" err="1" smtClean="0"/>
              <a:t>Proloquo</a:t>
            </a:r>
            <a:r>
              <a:rPr lang="en-US" dirty="0" smtClean="0"/>
              <a:t> and click on it</a:t>
            </a:r>
          </a:p>
          <a:p>
            <a:endParaRPr lang="en-US" dirty="0"/>
          </a:p>
          <a:p>
            <a:r>
              <a:rPr lang="en-US" dirty="0" smtClean="0"/>
              <a:t>You will see the users listed</a:t>
            </a:r>
            <a:endParaRPr lang="en-US"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995737"/>
            <a:ext cx="3556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3943350" y="4950618"/>
            <a:ext cx="1600200" cy="9167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5634037"/>
            <a:ext cx="2743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369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3048000" cy="4648200"/>
          </a:xfrm>
        </p:spPr>
        <p:txBody>
          <a:bodyPr>
            <a:normAutofit fontScale="85000" lnSpcReduction="10000"/>
          </a:bodyPr>
          <a:lstStyle/>
          <a:p>
            <a:r>
              <a:rPr lang="en-US" dirty="0" smtClean="0"/>
              <a:t>Click on the user you want to back up</a:t>
            </a:r>
          </a:p>
          <a:p>
            <a:endParaRPr lang="en-US" dirty="0" smtClean="0"/>
          </a:p>
          <a:p>
            <a:r>
              <a:rPr lang="en-US" dirty="0"/>
              <a:t>Click on</a:t>
            </a:r>
          </a:p>
          <a:p>
            <a:pPr marL="0" indent="0">
              <a:buNone/>
            </a:pPr>
            <a:r>
              <a:rPr lang="en-US" dirty="0"/>
              <a:t>   “Save as”</a:t>
            </a:r>
          </a:p>
          <a:p>
            <a:endParaRPr lang="en-US" dirty="0" smtClean="0"/>
          </a:p>
          <a:p>
            <a:r>
              <a:rPr lang="en-US" dirty="0" smtClean="0"/>
              <a:t>Pick the folder you made named </a:t>
            </a:r>
            <a:r>
              <a:rPr lang="en-US" dirty="0" err="1" smtClean="0"/>
              <a:t>Prolo</a:t>
            </a:r>
            <a:r>
              <a:rPr lang="en-US" dirty="0" smtClean="0"/>
              <a:t> back ups and say ok</a:t>
            </a:r>
          </a:p>
          <a:p>
            <a:endParaRPr lang="en-US" dirty="0"/>
          </a:p>
          <a:p>
            <a:endParaRPr lang="en-US" dirty="0" smtClean="0"/>
          </a:p>
          <a:p>
            <a:pPr marL="0" indent="0">
              <a:buNone/>
            </a:pPr>
            <a:endParaRPr lang="en-US" dirty="0" smtClean="0"/>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800" y="2133600"/>
            <a:ext cx="690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200400" y="914400"/>
            <a:ext cx="4724400" cy="2895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133600" y="2514600"/>
            <a:ext cx="6781800" cy="3733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44800" y="4381500"/>
            <a:ext cx="2489200" cy="1905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09800" y="4724400"/>
            <a:ext cx="4089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8600" y="5715000"/>
            <a:ext cx="2429191" cy="646331"/>
          </a:xfrm>
          <a:prstGeom prst="rect">
            <a:avLst/>
          </a:prstGeom>
          <a:noFill/>
          <a:ln>
            <a:solidFill>
              <a:srgbClr val="FF0000"/>
            </a:solidFill>
          </a:ln>
        </p:spPr>
        <p:txBody>
          <a:bodyPr wrap="none" rtlCol="0">
            <a:spAutoFit/>
          </a:bodyPr>
          <a:lstStyle/>
          <a:p>
            <a:r>
              <a:rPr lang="en-US" dirty="0" smtClean="0"/>
              <a:t>You have just backed up</a:t>
            </a:r>
          </a:p>
          <a:p>
            <a:r>
              <a:rPr lang="en-US" dirty="0" smtClean="0"/>
              <a:t>Your device!!</a:t>
            </a:r>
            <a:endParaRPr lang="en-US" dirty="0"/>
          </a:p>
        </p:txBody>
      </p:sp>
    </p:spTree>
    <p:extLst>
      <p:ext uri="{BB962C8B-B14F-4D97-AF65-F5344CB8AC3E}">
        <p14:creationId xmlns:p14="http://schemas.microsoft.com/office/powerpoint/2010/main" val="2783318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7818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To Restore your programming from a back up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00198"/>
            <a:ext cx="3409950" cy="4417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19838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Before you begin be sure you have a user already named on your </a:t>
            </a:r>
            <a:r>
              <a:rPr lang="en-US" dirty="0" err="1" smtClean="0"/>
              <a:t>iPad</a:t>
            </a:r>
            <a:r>
              <a:rPr lang="en-US" dirty="0" smtClean="0"/>
              <a:t>.  Don’t worry what the user looks like, when you restore the back up it will copy over everything in this user.</a:t>
            </a:r>
          </a:p>
          <a:p>
            <a:r>
              <a:rPr lang="en-US" dirty="0" smtClean="0"/>
              <a:t>Then open iTunes and plug your </a:t>
            </a:r>
            <a:r>
              <a:rPr lang="en-US" dirty="0" err="1" smtClean="0"/>
              <a:t>iPad</a:t>
            </a:r>
            <a:r>
              <a:rPr lang="en-US" dirty="0" smtClean="0"/>
              <a:t> to the computer</a:t>
            </a:r>
            <a:endParaRPr lang="en-US" dirty="0"/>
          </a:p>
        </p:txBody>
      </p:sp>
    </p:spTree>
    <p:extLst>
      <p:ext uri="{BB962C8B-B14F-4D97-AF65-F5344CB8AC3E}">
        <p14:creationId xmlns:p14="http://schemas.microsoft.com/office/powerpoint/2010/main" val="382166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01609"/>
            <a:ext cx="2778083" cy="407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Navigation Buttons</a:t>
            </a:r>
            <a:endParaRPr lang="en-US" dirty="0"/>
          </a:p>
        </p:txBody>
      </p:sp>
      <p:sp>
        <p:nvSpPr>
          <p:cNvPr id="7" name="Rectangle 6"/>
          <p:cNvSpPr/>
          <p:nvPr/>
        </p:nvSpPr>
        <p:spPr>
          <a:xfrm>
            <a:off x="7543800" y="19812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76913" y="1752600"/>
            <a:ext cx="2409825"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489" y="2171700"/>
            <a:ext cx="2932221" cy="78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096000" y="2209800"/>
            <a:ext cx="2743200" cy="668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Home Button</a:t>
            </a:r>
          </a:p>
          <a:p>
            <a:pPr algn="ctr"/>
            <a:r>
              <a:rPr lang="en-US" dirty="0" smtClean="0">
                <a:solidFill>
                  <a:schemeClr val="tx1"/>
                </a:solidFill>
              </a:rPr>
              <a:t>Always takes you to the home screen</a:t>
            </a:r>
            <a:endParaRPr lang="en-US" dirty="0">
              <a:solidFill>
                <a:schemeClr val="tx1"/>
              </a:solidFill>
            </a:endParaRPr>
          </a:p>
        </p:txBody>
      </p:sp>
      <p:cxnSp>
        <p:nvCxnSpPr>
          <p:cNvPr id="13" name="Straight Connector 12"/>
          <p:cNvCxnSpPr/>
          <p:nvPr/>
        </p:nvCxnSpPr>
        <p:spPr>
          <a:xfrm>
            <a:off x="6553200" y="2721006"/>
            <a:ext cx="0" cy="390839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77949" y="6629400"/>
            <a:ext cx="206435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497885" y="6120064"/>
            <a:ext cx="5219" cy="50933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97885" y="6317836"/>
            <a:ext cx="0" cy="236791"/>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526" y="1352550"/>
            <a:ext cx="319427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28780" y="5517736"/>
            <a:ext cx="3001201" cy="914400"/>
            <a:chOff x="2133600" y="5562600"/>
            <a:chExt cx="3001201" cy="914400"/>
          </a:xfrm>
        </p:grpSpPr>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5562600"/>
              <a:ext cx="300120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2286000" y="5638800"/>
              <a:ext cx="2743200" cy="723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Back Button</a:t>
              </a:r>
            </a:p>
            <a:p>
              <a:pPr algn="ctr"/>
              <a:r>
                <a:rPr lang="en-US" dirty="0" smtClean="0">
                  <a:solidFill>
                    <a:schemeClr val="tx1"/>
                  </a:solidFill>
                </a:rPr>
                <a:t>Takes you to the previous screen</a:t>
              </a:r>
              <a:endParaRPr lang="en-US" dirty="0">
                <a:solidFill>
                  <a:schemeClr val="tx1"/>
                </a:solidFill>
              </a:endParaRPr>
            </a:p>
          </p:txBody>
        </p:sp>
      </p:grpSp>
      <p:cxnSp>
        <p:nvCxnSpPr>
          <p:cNvPr id="22" name="Straight Arrow Connector 21"/>
          <p:cNvCxnSpPr/>
          <p:nvPr/>
        </p:nvCxnSpPr>
        <p:spPr>
          <a:xfrm flipV="1">
            <a:off x="2362200" y="2877851"/>
            <a:ext cx="649199" cy="28371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924380" y="1423416"/>
            <a:ext cx="2970222" cy="7482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Page Title</a:t>
            </a:r>
          </a:p>
          <a:p>
            <a:pPr algn="ctr"/>
            <a:r>
              <a:rPr lang="en-US" dirty="0" smtClean="0">
                <a:solidFill>
                  <a:schemeClr val="tx1"/>
                </a:solidFill>
              </a:rPr>
              <a:t>Always tells you where you are</a:t>
            </a:r>
            <a:endParaRPr lang="en-US" dirty="0">
              <a:solidFill>
                <a:schemeClr val="tx1"/>
              </a:solidFill>
            </a:endParaRPr>
          </a:p>
        </p:txBody>
      </p:sp>
      <p:cxnSp>
        <p:nvCxnSpPr>
          <p:cNvPr id="5" name="Straight Arrow Connector 4"/>
          <p:cNvCxnSpPr/>
          <p:nvPr/>
        </p:nvCxnSpPr>
        <p:spPr>
          <a:xfrm flipH="1">
            <a:off x="4480140" y="1981199"/>
            <a:ext cx="368062" cy="7398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9118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7848600" cy="2971800"/>
          </a:xfrm>
          <a:solidFill>
            <a:schemeClr val="bg1"/>
          </a:solidFill>
        </p:spPr>
        <p:txBody>
          <a:bodyPr>
            <a:normAutofit fontScale="92500" lnSpcReduction="10000"/>
          </a:bodyPr>
          <a:lstStyle/>
          <a:p>
            <a:r>
              <a:rPr lang="en-US" dirty="0" smtClean="0"/>
              <a:t>When you open iTunes the screen will look like this.  </a:t>
            </a:r>
          </a:p>
          <a:p>
            <a:r>
              <a:rPr lang="en-US" dirty="0" smtClean="0"/>
              <a:t>Notice the </a:t>
            </a:r>
            <a:r>
              <a:rPr lang="en-US" dirty="0" err="1" smtClean="0"/>
              <a:t>ipad</a:t>
            </a:r>
            <a:r>
              <a:rPr lang="en-US" dirty="0" smtClean="0"/>
              <a:t> on the top right of the screen</a:t>
            </a:r>
          </a:p>
          <a:p>
            <a:r>
              <a:rPr lang="en-US" dirty="0" smtClean="0">
                <a:solidFill>
                  <a:srgbClr val="FF0000"/>
                </a:solidFill>
              </a:rPr>
              <a:t>Click </a:t>
            </a:r>
          </a:p>
          <a:p>
            <a:pPr marL="0" indent="0">
              <a:buNone/>
            </a:pPr>
            <a:r>
              <a:rPr lang="en-US" dirty="0">
                <a:solidFill>
                  <a:srgbClr val="FF0000"/>
                </a:solidFill>
              </a:rPr>
              <a:t>t</a:t>
            </a:r>
            <a:r>
              <a:rPr lang="en-US" dirty="0" smtClean="0">
                <a:solidFill>
                  <a:srgbClr val="FF0000"/>
                </a:solidFill>
              </a:rPr>
              <a:t>he </a:t>
            </a:r>
            <a:r>
              <a:rPr lang="en-US" dirty="0" err="1" smtClean="0">
                <a:solidFill>
                  <a:srgbClr val="FF0000"/>
                </a:solidFill>
              </a:rPr>
              <a:t>iPad</a:t>
            </a:r>
            <a:endParaRPr lang="en-US" dirty="0" smtClean="0">
              <a:solidFill>
                <a:srgbClr val="FF0000"/>
              </a:solidFill>
            </a:endParaRPr>
          </a:p>
          <a:p>
            <a:pPr marL="0" indent="0">
              <a:buNone/>
            </a:pPr>
            <a:r>
              <a:rPr lang="en-US" dirty="0" smtClean="0">
                <a:solidFill>
                  <a:srgbClr val="FF0000"/>
                </a:solidFill>
              </a:rPr>
              <a:t>Button.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251" y="1814014"/>
            <a:ext cx="7112000" cy="5334000"/>
          </a:xfrm>
          <a:prstGeom prst="rect">
            <a:avLst/>
          </a:prstGeom>
          <a:solidFill>
            <a:schemeClr val="bg1"/>
          </a:solidFill>
          <a:ln>
            <a:solidFill>
              <a:schemeClr val="bg1"/>
            </a:solidFill>
          </a:ln>
          <a:effectLst/>
        </p:spPr>
      </p:pic>
      <p:cxnSp>
        <p:nvCxnSpPr>
          <p:cNvPr id="6" name="Straight Arrow Connector 5"/>
          <p:cNvCxnSpPr/>
          <p:nvPr/>
        </p:nvCxnSpPr>
        <p:spPr>
          <a:xfrm>
            <a:off x="1752600" y="2133600"/>
            <a:ext cx="59436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328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the Apps button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447800"/>
            <a:ext cx="21336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029200" y="1143000"/>
            <a:ext cx="942975"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itle 1"/>
          <p:cNvSpPr txBox="1">
            <a:spLocks/>
          </p:cNvSpPr>
          <p:nvPr/>
        </p:nvSpPr>
        <p:spPr>
          <a:xfrm>
            <a:off x="152400" y="1752600"/>
            <a:ext cx="3429000" cy="51054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Scroll down the apps until you find </a:t>
            </a:r>
            <a:r>
              <a:rPr lang="en-US" dirty="0" err="1" smtClean="0"/>
              <a:t>Proloquo</a:t>
            </a:r>
            <a:r>
              <a:rPr lang="en-US" dirty="0" smtClean="0"/>
              <a:t> and click on it</a:t>
            </a:r>
          </a:p>
          <a:p>
            <a:endParaRPr lang="en-US" dirty="0"/>
          </a:p>
          <a:p>
            <a:r>
              <a:rPr lang="en-US" dirty="0" smtClean="0"/>
              <a:t>You will see the users listed</a:t>
            </a:r>
          </a:p>
          <a:p>
            <a:endParaRPr lang="en-US" dirty="0" smtClean="0"/>
          </a:p>
          <a:p>
            <a:r>
              <a:rPr lang="en-US" dirty="0" smtClean="0"/>
              <a:t>If the use is not listed hit the Add button and open your back up folder</a:t>
            </a:r>
          </a:p>
          <a:p>
            <a:endParaRPr lang="en-US" dirty="0" smtClean="0"/>
          </a:p>
          <a:p>
            <a:r>
              <a:rPr lang="en-US" dirty="0" smtClean="0"/>
              <a:t>And select the user you want to add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825" y="3052997"/>
            <a:ext cx="5073337" cy="3805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a:off x="2781300" y="3145044"/>
            <a:ext cx="1409700" cy="181045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362200" y="3886200"/>
            <a:ext cx="5105400" cy="228600"/>
          </a:xfrm>
          <a:prstGeom prst="straightConnector1">
            <a:avLst/>
          </a:prstGeom>
          <a:ln w="3810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209800" y="4955498"/>
            <a:ext cx="5486400" cy="1216702"/>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686050" y="4305300"/>
            <a:ext cx="4781550" cy="1818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8251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a:t>
            </a:r>
            <a:r>
              <a:rPr lang="en-US" dirty="0" err="1" smtClean="0"/>
              <a:t>iPad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Open </a:t>
            </a:r>
            <a:r>
              <a:rPr lang="en-US" dirty="0" err="1" smtClean="0"/>
              <a:t>Proloquo</a:t>
            </a:r>
            <a:endParaRPr lang="en-US" dirty="0" smtClean="0"/>
          </a:p>
          <a:p>
            <a:r>
              <a:rPr lang="en-US" dirty="0" smtClean="0"/>
              <a:t>Click on “Options”</a:t>
            </a:r>
          </a:p>
          <a:p>
            <a:r>
              <a:rPr lang="en-US" dirty="0" smtClean="0"/>
              <a:t>Click on Back up</a:t>
            </a:r>
          </a:p>
          <a:p>
            <a:r>
              <a:rPr lang="en-US" dirty="0" smtClean="0"/>
              <a:t>Click import backups</a:t>
            </a:r>
          </a:p>
          <a:p>
            <a:r>
              <a:rPr lang="en-US" dirty="0" smtClean="0"/>
              <a:t>Select the user from your computer</a:t>
            </a:r>
          </a:p>
          <a:p>
            <a:r>
              <a:rPr lang="en-US" dirty="0" smtClean="0"/>
              <a:t>Select the user you want to overwrite and say ok</a:t>
            </a:r>
          </a:p>
          <a:p>
            <a:endParaRPr lang="en-US" dirty="0"/>
          </a:p>
          <a:p>
            <a:r>
              <a:rPr lang="en-US" dirty="0" smtClean="0"/>
              <a:t>When you open up the user you selected to overwrite the program should be there.</a:t>
            </a:r>
          </a:p>
          <a:p>
            <a:endParaRPr lang="en-US" dirty="0" smtClean="0"/>
          </a:p>
          <a:p>
            <a:endParaRPr lang="en-US" dirty="0"/>
          </a:p>
        </p:txBody>
      </p:sp>
    </p:spTree>
    <p:extLst>
      <p:ext uri="{BB962C8B-B14F-4D97-AF65-F5344CB8AC3E}">
        <p14:creationId xmlns:p14="http://schemas.microsoft.com/office/powerpoint/2010/main" val="14221387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467600" cy="914400"/>
          </a:xfrm>
        </p:spPr>
        <p:txBody>
          <a:bodyPr/>
          <a:lstStyle/>
          <a:p>
            <a:r>
              <a:rPr lang="en-US" dirty="0" smtClean="0"/>
              <a:t>Support</a:t>
            </a:r>
            <a:endParaRPr lang="en-US" dirty="0"/>
          </a:p>
        </p:txBody>
      </p:sp>
      <p:sp>
        <p:nvSpPr>
          <p:cNvPr id="3" name="Content Placeholder 2"/>
          <p:cNvSpPr>
            <a:spLocks noGrp="1"/>
          </p:cNvSpPr>
          <p:nvPr>
            <p:ph idx="1"/>
          </p:nvPr>
        </p:nvSpPr>
        <p:spPr>
          <a:xfrm>
            <a:off x="207201" y="3124200"/>
            <a:ext cx="8250999" cy="3429000"/>
          </a:xfrm>
        </p:spPr>
        <p:txBody>
          <a:bodyPr>
            <a:normAutofit/>
          </a:bodyPr>
          <a:lstStyle/>
          <a:p>
            <a:r>
              <a:rPr lang="en-US" dirty="0" smtClean="0"/>
              <a:t>call or email your area lead.</a:t>
            </a:r>
          </a:p>
          <a:p>
            <a:endParaRPr lang="en-US" dirty="0" smtClean="0"/>
          </a:p>
          <a:p>
            <a:r>
              <a:rPr lang="en-US" dirty="0" smtClean="0"/>
              <a:t>Or send an email under the support section on the proloquo website.  They are very quick at answering you back.</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52400"/>
            <a:ext cx="2819400" cy="309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302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805" y="1434882"/>
            <a:ext cx="2932221" cy="78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04800" y="0"/>
            <a:ext cx="8229600" cy="1143000"/>
          </a:xfrm>
        </p:spPr>
        <p:txBody>
          <a:bodyPr/>
          <a:lstStyle/>
          <a:p>
            <a:r>
              <a:rPr lang="en-US" dirty="0" smtClean="0"/>
              <a:t>More Screen Buttons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066800"/>
            <a:ext cx="28575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889" y="5829300"/>
            <a:ext cx="2932221" cy="78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867400" y="5867400"/>
            <a:ext cx="2743200" cy="668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Settings</a:t>
            </a:r>
          </a:p>
          <a:p>
            <a:pPr algn="ctr"/>
            <a:r>
              <a:rPr lang="en-US" dirty="0" smtClean="0">
                <a:solidFill>
                  <a:schemeClr val="tx1"/>
                </a:solidFill>
              </a:rPr>
              <a:t>Takes you to the control buttons</a:t>
            </a:r>
            <a:endParaRPr lang="en-US" dirty="0">
              <a:solidFill>
                <a:schemeClr val="tx1"/>
              </a:solidFill>
            </a:endParaRPr>
          </a:p>
        </p:txBody>
      </p:sp>
      <p:cxnSp>
        <p:nvCxnSpPr>
          <p:cNvPr id="7" name="Straight Arrow Connector 6"/>
          <p:cNvCxnSpPr/>
          <p:nvPr/>
        </p:nvCxnSpPr>
        <p:spPr>
          <a:xfrm flipV="1">
            <a:off x="8140462" y="4648200"/>
            <a:ext cx="241538" cy="12282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46948" y="2090407"/>
            <a:ext cx="2311052" cy="25577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894556" y="1472460"/>
            <a:ext cx="2743200" cy="668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Keyboard</a:t>
            </a:r>
          </a:p>
          <a:p>
            <a:pPr algn="ctr"/>
            <a:r>
              <a:rPr lang="en-US" dirty="0" smtClean="0">
                <a:solidFill>
                  <a:schemeClr val="tx1"/>
                </a:solidFill>
              </a:rPr>
              <a:t>Brings up an ABC keyboard</a:t>
            </a:r>
            <a:endParaRPr lang="en-US" dirty="0">
              <a:solidFill>
                <a:schemeClr val="tx1"/>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93919"/>
            <a:ext cx="2921598" cy="98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Arrow Connector 16"/>
          <p:cNvCxnSpPr/>
          <p:nvPr/>
        </p:nvCxnSpPr>
        <p:spPr>
          <a:xfrm>
            <a:off x="2590800" y="3739639"/>
            <a:ext cx="3657600" cy="90856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4" y="3086622"/>
            <a:ext cx="2932221" cy="78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40135" y="3124200"/>
            <a:ext cx="2743200" cy="6680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View Screens</a:t>
            </a:r>
          </a:p>
          <a:p>
            <a:pPr algn="ctr"/>
            <a:r>
              <a:rPr lang="en-US" dirty="0" smtClean="0">
                <a:solidFill>
                  <a:schemeClr val="tx1"/>
                </a:solidFill>
              </a:rPr>
              <a:t>Brings up 3 view screens</a:t>
            </a:r>
            <a:endParaRPr lang="en-US" dirty="0">
              <a:solidFill>
                <a:schemeClr val="tx1"/>
              </a:solidFill>
            </a:endParaRPr>
          </a:p>
        </p:txBody>
      </p:sp>
    </p:spTree>
    <p:extLst>
      <p:ext uri="{BB962C8B-B14F-4D97-AF65-F5344CB8AC3E}">
        <p14:creationId xmlns:p14="http://schemas.microsoft.com/office/powerpoint/2010/main" val="1812205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63635"/>
            <a:ext cx="2539555" cy="322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719" y="3352800"/>
            <a:ext cx="26384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1" y="0"/>
            <a:ext cx="1746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9600" y="76200"/>
            <a:ext cx="1524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To Change Views</a:t>
            </a:r>
            <a:endParaRPr lang="en-US" dirty="0">
              <a:solidFill>
                <a:schemeClr val="tx1"/>
              </a:solidFill>
            </a:endParaRPr>
          </a:p>
        </p:txBody>
      </p:sp>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48025"/>
            <a:ext cx="27241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3429000"/>
            <a:ext cx="2362200"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Grid View or Communication Board</a:t>
            </a:r>
            <a:endParaRPr lang="en-US" dirty="0">
              <a:solidFill>
                <a:schemeClr val="tx1"/>
              </a:solidFill>
            </a:endParaRPr>
          </a:p>
        </p:txBody>
      </p:sp>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582" y="3345561"/>
            <a:ext cx="1878806" cy="246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4786463"/>
            <a:ext cx="1778890" cy="208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248400" y="314716"/>
            <a:ext cx="2652649" cy="1015663"/>
          </a:xfrm>
          <a:prstGeom prst="rect">
            <a:avLst/>
          </a:prstGeom>
          <a:noFill/>
        </p:spPr>
        <p:txBody>
          <a:bodyPr wrap="none" rtlCol="0">
            <a:spAutoFit/>
          </a:bodyPr>
          <a:lstStyle/>
          <a:p>
            <a:r>
              <a:rPr lang="en-US" sz="6000" b="1" dirty="0" smtClean="0">
                <a:solidFill>
                  <a:schemeClr val="tx2">
                    <a:lumMod val="60000"/>
                    <a:lumOff val="40000"/>
                  </a:schemeClr>
                </a:solidFill>
              </a:rPr>
              <a:t>3 Views</a:t>
            </a:r>
            <a:endParaRPr lang="en-US" sz="6000" b="1" dirty="0">
              <a:solidFill>
                <a:schemeClr val="tx2">
                  <a:lumMod val="60000"/>
                  <a:lumOff val="40000"/>
                </a:schemeClr>
              </a:solidFill>
            </a:endParaRPr>
          </a:p>
        </p:txBody>
      </p:sp>
      <p:sp>
        <p:nvSpPr>
          <p:cNvPr id="7" name="Rectangle 6"/>
          <p:cNvSpPr/>
          <p:nvPr/>
        </p:nvSpPr>
        <p:spPr>
          <a:xfrm>
            <a:off x="3276599" y="1524000"/>
            <a:ext cx="228601"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p:nvCxnSpPr>
        <p:spPr>
          <a:xfrm flipH="1">
            <a:off x="2438400" y="2133600"/>
            <a:ext cx="10668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286000" y="2133600"/>
            <a:ext cx="152400" cy="11144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5562600" y="1524000"/>
            <a:ext cx="329754"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p:nvCxnSpPr>
        <p:spPr>
          <a:xfrm>
            <a:off x="5562600" y="21336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96000" y="2133600"/>
            <a:ext cx="609600" cy="1295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343400" y="2286000"/>
            <a:ext cx="202976" cy="1143000"/>
          </a:xfrm>
          <a:prstGeom prst="straightConnector1">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505200" y="1091184"/>
            <a:ext cx="566785"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3930289" y="903319"/>
            <a:ext cx="141696"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381000" y="3248025"/>
            <a:ext cx="76200" cy="3476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p:cNvCxnSpPr/>
          <p:nvPr/>
        </p:nvCxnSpPr>
        <p:spPr>
          <a:xfrm>
            <a:off x="419100" y="3248025"/>
            <a:ext cx="26860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09600" y="2133600"/>
            <a:ext cx="3048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929024" y="4884349"/>
            <a:ext cx="2031133" cy="923330"/>
          </a:xfrm>
          <a:prstGeom prst="rect">
            <a:avLst/>
          </a:prstGeom>
          <a:noFill/>
        </p:spPr>
        <p:txBody>
          <a:bodyPr wrap="none" rtlCol="0">
            <a:spAutoFit/>
          </a:bodyPr>
          <a:lstStyle/>
          <a:p>
            <a:r>
              <a:rPr lang="en-US" dirty="0" smtClean="0"/>
              <a:t>This item can be</a:t>
            </a:r>
          </a:p>
          <a:p>
            <a:r>
              <a:rPr lang="en-US" dirty="0" smtClean="0"/>
              <a:t> turned off under </a:t>
            </a:r>
          </a:p>
          <a:p>
            <a:r>
              <a:rPr lang="en-US" dirty="0" smtClean="0"/>
              <a:t>options/restrictions</a:t>
            </a:r>
            <a:endParaRPr lang="en-US" dirty="0"/>
          </a:p>
        </p:txBody>
      </p:sp>
      <p:sp>
        <p:nvSpPr>
          <p:cNvPr id="3" name="TextBox 2"/>
          <p:cNvSpPr txBox="1"/>
          <p:nvPr/>
        </p:nvSpPr>
        <p:spPr>
          <a:xfrm>
            <a:off x="6400800" y="1314236"/>
            <a:ext cx="2781018" cy="2031325"/>
          </a:xfrm>
          <a:prstGeom prst="rect">
            <a:avLst/>
          </a:prstGeom>
          <a:noFill/>
        </p:spPr>
        <p:txBody>
          <a:bodyPr wrap="none" rtlCol="0">
            <a:spAutoFit/>
          </a:bodyPr>
          <a:lstStyle/>
          <a:p>
            <a:r>
              <a:rPr lang="en-US" dirty="0" smtClean="0">
                <a:solidFill>
                  <a:srgbClr val="FF0000"/>
                </a:solidFill>
              </a:rPr>
              <a:t>Note:  </a:t>
            </a:r>
            <a:r>
              <a:rPr lang="en-US" dirty="0" smtClean="0"/>
              <a:t>using the keyboard</a:t>
            </a:r>
          </a:p>
          <a:p>
            <a:r>
              <a:rPr lang="en-US" dirty="0" smtClean="0"/>
              <a:t>In this view is qwerty and</a:t>
            </a:r>
          </a:p>
          <a:p>
            <a:r>
              <a:rPr lang="en-US" dirty="0" smtClean="0"/>
              <a:t> has word prediction.  </a:t>
            </a:r>
          </a:p>
          <a:p>
            <a:r>
              <a:rPr lang="en-US" dirty="0" smtClean="0"/>
              <a:t>The keyboard accessed at </a:t>
            </a:r>
          </a:p>
          <a:p>
            <a:r>
              <a:rPr lang="en-US" dirty="0" smtClean="0"/>
              <a:t>the bottom of the screen is </a:t>
            </a:r>
          </a:p>
          <a:p>
            <a:r>
              <a:rPr lang="en-US" dirty="0" smtClean="0"/>
              <a:t>an ABC arrangement with </a:t>
            </a:r>
          </a:p>
          <a:p>
            <a:r>
              <a:rPr lang="en-US" dirty="0" smtClean="0"/>
              <a:t>no word prediction</a:t>
            </a:r>
            <a:endParaRPr lang="en-US" dirty="0"/>
          </a:p>
        </p:txBody>
      </p:sp>
    </p:spTree>
    <p:extLst>
      <p:ext uri="{BB962C8B-B14F-4D97-AF65-F5344CB8AC3E}">
        <p14:creationId xmlns:p14="http://schemas.microsoft.com/office/powerpoint/2010/main" val="17391001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00164"/>
            <a:ext cx="8229600" cy="1143000"/>
          </a:xfrm>
        </p:spPr>
        <p:txBody>
          <a:bodyPr>
            <a:normAutofit fontScale="90000"/>
          </a:bodyPr>
          <a:lstStyle/>
          <a:p>
            <a:r>
              <a:rPr lang="en-US" dirty="0" smtClean="0"/>
              <a:t>2 Keyboards</a:t>
            </a:r>
            <a:br>
              <a:rPr lang="en-US" dirty="0" smtClean="0"/>
            </a:br>
            <a:r>
              <a:rPr lang="en-US" dirty="0" smtClean="0"/>
              <a:t> on </a:t>
            </a:r>
            <a:r>
              <a:rPr lang="en-US" dirty="0" err="1" smtClean="0"/>
              <a:t>Proloquo</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539555" cy="3221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343" y="57239"/>
            <a:ext cx="2638425"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781800" y="2523247"/>
            <a:ext cx="2153603" cy="923330"/>
          </a:xfrm>
          <a:prstGeom prst="rect">
            <a:avLst/>
          </a:prstGeom>
          <a:noFill/>
        </p:spPr>
        <p:txBody>
          <a:bodyPr wrap="none" rtlCol="0">
            <a:spAutoFit/>
          </a:bodyPr>
          <a:lstStyle/>
          <a:p>
            <a:r>
              <a:rPr lang="en-US" dirty="0" smtClean="0"/>
              <a:t>This keyboard can be</a:t>
            </a:r>
          </a:p>
          <a:p>
            <a:r>
              <a:rPr lang="en-US" dirty="0" smtClean="0"/>
              <a:t> turned off under </a:t>
            </a:r>
          </a:p>
          <a:p>
            <a:r>
              <a:rPr lang="en-US" dirty="0" smtClean="0"/>
              <a:t>options/restrictions</a:t>
            </a:r>
            <a:endParaRPr lang="en-US" dirty="0"/>
          </a:p>
        </p:txBody>
      </p:sp>
      <p:sp>
        <p:nvSpPr>
          <p:cNvPr id="7" name="TextBox 6"/>
          <p:cNvSpPr txBox="1"/>
          <p:nvPr/>
        </p:nvSpPr>
        <p:spPr>
          <a:xfrm>
            <a:off x="4647510" y="2228760"/>
            <a:ext cx="1933093" cy="1200329"/>
          </a:xfrm>
          <a:prstGeom prst="rect">
            <a:avLst/>
          </a:prstGeom>
          <a:noFill/>
        </p:spPr>
        <p:txBody>
          <a:bodyPr wrap="none" rtlCol="0">
            <a:spAutoFit/>
          </a:bodyPr>
          <a:lstStyle/>
          <a:p>
            <a:r>
              <a:rPr lang="en-US" dirty="0" smtClean="0"/>
              <a:t>Notice it’s qwerty</a:t>
            </a:r>
          </a:p>
          <a:p>
            <a:r>
              <a:rPr lang="en-US" dirty="0" smtClean="0"/>
              <a:t>Key arrangement</a:t>
            </a:r>
          </a:p>
          <a:p>
            <a:r>
              <a:rPr lang="en-US" dirty="0" smtClean="0"/>
              <a:t>And has word and </a:t>
            </a:r>
          </a:p>
          <a:p>
            <a:r>
              <a:rPr lang="en-US" dirty="0" smtClean="0"/>
              <a:t>Phrase prediction</a:t>
            </a:r>
            <a:endParaRPr lang="en-US"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5" y="3657600"/>
            <a:ext cx="2092283" cy="306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1185" y="4053075"/>
            <a:ext cx="2008740" cy="266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334000" y="4648200"/>
            <a:ext cx="3957686" cy="923330"/>
          </a:xfrm>
          <a:prstGeom prst="rect">
            <a:avLst/>
          </a:prstGeom>
          <a:noFill/>
        </p:spPr>
        <p:txBody>
          <a:bodyPr wrap="none" rtlCol="0">
            <a:spAutoFit/>
          </a:bodyPr>
          <a:lstStyle/>
          <a:p>
            <a:r>
              <a:rPr lang="en-US" dirty="0" smtClean="0"/>
              <a:t>Notice this ABC arrangement requires </a:t>
            </a:r>
          </a:p>
          <a:p>
            <a:r>
              <a:rPr lang="en-US" dirty="0" smtClean="0"/>
              <a:t>you to scroll for all of the letters and has</a:t>
            </a:r>
          </a:p>
          <a:p>
            <a:r>
              <a:rPr lang="en-US" dirty="0" smtClean="0"/>
              <a:t>No word prediction,</a:t>
            </a:r>
            <a:endParaRPr lang="en-US" dirty="0"/>
          </a:p>
        </p:txBody>
      </p:sp>
      <p:sp>
        <p:nvSpPr>
          <p:cNvPr id="11" name="TextBox 10"/>
          <p:cNvSpPr txBox="1"/>
          <p:nvPr/>
        </p:nvSpPr>
        <p:spPr>
          <a:xfrm>
            <a:off x="5338647" y="5715000"/>
            <a:ext cx="2153603" cy="923330"/>
          </a:xfrm>
          <a:prstGeom prst="rect">
            <a:avLst/>
          </a:prstGeom>
          <a:noFill/>
        </p:spPr>
        <p:txBody>
          <a:bodyPr wrap="none" rtlCol="0">
            <a:spAutoFit/>
          </a:bodyPr>
          <a:lstStyle/>
          <a:p>
            <a:r>
              <a:rPr lang="en-US" dirty="0" smtClean="0"/>
              <a:t>This keyboard can be</a:t>
            </a:r>
          </a:p>
          <a:p>
            <a:r>
              <a:rPr lang="en-US" dirty="0" smtClean="0"/>
              <a:t> turned off under </a:t>
            </a:r>
          </a:p>
          <a:p>
            <a:r>
              <a:rPr lang="en-US" dirty="0" smtClean="0"/>
              <a:t>options/restrictions</a:t>
            </a:r>
            <a:endParaRPr lang="en-US" dirty="0"/>
          </a:p>
        </p:txBody>
      </p:sp>
      <p:cxnSp>
        <p:nvCxnSpPr>
          <p:cNvPr id="12" name="Straight Arrow Connector 11"/>
          <p:cNvCxnSpPr/>
          <p:nvPr/>
        </p:nvCxnSpPr>
        <p:spPr>
          <a:xfrm flipV="1">
            <a:off x="1143000" y="5715000"/>
            <a:ext cx="1752600" cy="762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790700" y="2057400"/>
            <a:ext cx="13335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06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921"/>
            <a:ext cx="8229600" cy="1143000"/>
          </a:xfrm>
        </p:spPr>
        <p:txBody>
          <a:bodyPr>
            <a:normAutofit/>
          </a:bodyPr>
          <a:lstStyle/>
          <a:p>
            <a:r>
              <a:rPr lang="en-US" dirty="0" smtClean="0"/>
              <a:t>Proloquo Vocabulary </a:t>
            </a:r>
            <a:r>
              <a:rPr lang="en-US" dirty="0"/>
              <a:t>S</a:t>
            </a:r>
            <a:r>
              <a:rPr lang="en-US" dirty="0" smtClean="0"/>
              <a:t>ets</a:t>
            </a:r>
            <a:endParaRPr lang="en-US" dirty="0"/>
          </a:p>
        </p:txBody>
      </p:sp>
      <p:sp>
        <p:nvSpPr>
          <p:cNvPr id="3" name="Content Placeholder 2"/>
          <p:cNvSpPr>
            <a:spLocks noGrp="1"/>
          </p:cNvSpPr>
          <p:nvPr>
            <p:ph idx="1"/>
          </p:nvPr>
        </p:nvSpPr>
        <p:spPr>
          <a:xfrm>
            <a:off x="152400" y="927199"/>
            <a:ext cx="4419600" cy="5715000"/>
          </a:xfrm>
        </p:spPr>
        <p:txBody>
          <a:bodyPr>
            <a:normAutofit/>
          </a:bodyPr>
          <a:lstStyle/>
          <a:p>
            <a:r>
              <a:rPr lang="en-US" sz="1800" dirty="0" smtClean="0">
                <a:solidFill>
                  <a:srgbClr val="FF0000"/>
                </a:solidFill>
              </a:rPr>
              <a:t>1.Core Word </a:t>
            </a:r>
            <a:r>
              <a:rPr lang="en-US" sz="1800" dirty="0" smtClean="0"/>
              <a:t>is built to allow the student to construct grammatically correct sentences. </a:t>
            </a:r>
          </a:p>
          <a:p>
            <a:pPr lvl="1"/>
            <a:r>
              <a:rPr lang="en-US" sz="1800" dirty="0"/>
              <a:t>Vocabulary is access through grammatical </a:t>
            </a:r>
            <a:r>
              <a:rPr lang="en-US" sz="1800" dirty="0" smtClean="0"/>
              <a:t>categories can have 9-64 buttons on a page with scrolling</a:t>
            </a:r>
            <a:endParaRPr lang="en-US" sz="1800" dirty="0"/>
          </a:p>
          <a:p>
            <a:pPr lvl="1"/>
            <a:endParaRPr lang="en-US" sz="1800" dirty="0" smtClean="0"/>
          </a:p>
          <a:p>
            <a:endParaRPr lang="en-US" sz="18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
            <a:ext cx="2678504"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017815"/>
            <a:ext cx="2778344"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9543" y="3962400"/>
            <a:ext cx="4452181" cy="2862322"/>
          </a:xfrm>
          <a:prstGeom prst="rect">
            <a:avLst/>
          </a:prstGeom>
          <a:noFill/>
        </p:spPr>
        <p:txBody>
          <a:bodyPr wrap="none" rtlCol="0">
            <a:spAutoFit/>
          </a:bodyPr>
          <a:lstStyle/>
          <a:p>
            <a:pPr marL="285750" indent="-285750">
              <a:buFont typeface="Arial" pitchFamily="34" charset="0"/>
              <a:buChar char="•"/>
            </a:pPr>
            <a:r>
              <a:rPr lang="en-US" dirty="0" smtClean="0">
                <a:solidFill>
                  <a:srgbClr val="FF0000"/>
                </a:solidFill>
              </a:rPr>
              <a:t>2. Basic </a:t>
            </a:r>
            <a:r>
              <a:rPr lang="en-US" dirty="0">
                <a:solidFill>
                  <a:srgbClr val="FF0000"/>
                </a:solidFill>
              </a:rPr>
              <a:t>Communication  </a:t>
            </a:r>
            <a:r>
              <a:rPr lang="en-US" dirty="0"/>
              <a:t>consists of basic </a:t>
            </a:r>
            <a:endParaRPr lang="en-US" dirty="0" smtClean="0"/>
          </a:p>
          <a:p>
            <a:r>
              <a:rPr lang="en-US" dirty="0" smtClean="0"/>
              <a:t>page </a:t>
            </a:r>
            <a:r>
              <a:rPr lang="en-US" dirty="0"/>
              <a:t>sets for requesting.  This is good for </a:t>
            </a:r>
            <a:endParaRPr lang="en-US" dirty="0" smtClean="0"/>
          </a:p>
          <a:p>
            <a:r>
              <a:rPr lang="en-US" dirty="0" smtClean="0"/>
              <a:t>the </a:t>
            </a:r>
            <a:r>
              <a:rPr lang="en-US" dirty="0"/>
              <a:t>very early communicator who is not </a:t>
            </a:r>
            <a:endParaRPr lang="en-US" dirty="0" smtClean="0"/>
          </a:p>
          <a:p>
            <a:r>
              <a:rPr lang="en-US" dirty="0" smtClean="0"/>
              <a:t>putting </a:t>
            </a:r>
            <a:r>
              <a:rPr lang="en-US" dirty="0"/>
              <a:t>pictures together in sentences or </a:t>
            </a:r>
            <a:endParaRPr lang="en-US" dirty="0" smtClean="0"/>
          </a:p>
          <a:p>
            <a:r>
              <a:rPr lang="en-US" dirty="0" smtClean="0"/>
              <a:t>only </a:t>
            </a:r>
            <a:r>
              <a:rPr lang="en-US" dirty="0"/>
              <a:t>using very simple sentences.  </a:t>
            </a:r>
            <a:endParaRPr lang="en-US" dirty="0" smtClean="0"/>
          </a:p>
          <a:p>
            <a:r>
              <a:rPr lang="en-US" dirty="0" smtClean="0"/>
              <a:t>You </a:t>
            </a:r>
            <a:r>
              <a:rPr lang="en-US" dirty="0"/>
              <a:t>can have 9-64 pictures on a page</a:t>
            </a:r>
            <a:r>
              <a:rPr lang="en-US" dirty="0" smtClean="0"/>
              <a:t>.</a:t>
            </a:r>
          </a:p>
          <a:p>
            <a:endParaRPr lang="en-US" dirty="0" smtClean="0"/>
          </a:p>
          <a:p>
            <a:pPr marL="285750" indent="-285750">
              <a:buFont typeface="Arial" pitchFamily="34" charset="0"/>
              <a:buChar char="•"/>
            </a:pPr>
            <a:r>
              <a:rPr lang="en-US" dirty="0" smtClean="0">
                <a:solidFill>
                  <a:srgbClr val="FF0000"/>
                </a:solidFill>
              </a:rPr>
              <a:t>3. Blank Vocabulary </a:t>
            </a:r>
            <a:r>
              <a:rPr lang="en-US" dirty="0" smtClean="0"/>
              <a:t>totally blank not even </a:t>
            </a:r>
          </a:p>
          <a:p>
            <a:r>
              <a:rPr lang="en-US" dirty="0" smtClean="0"/>
              <a:t>blank buttons</a:t>
            </a:r>
            <a:endParaRPr lang="en-US" dirty="0"/>
          </a:p>
          <a:p>
            <a:endParaRPr lang="en-US" dirty="0"/>
          </a:p>
        </p:txBody>
      </p:sp>
      <p:sp>
        <p:nvSpPr>
          <p:cNvPr id="5" name="TextBox 4"/>
          <p:cNvSpPr txBox="1"/>
          <p:nvPr/>
        </p:nvSpPr>
        <p:spPr>
          <a:xfrm>
            <a:off x="7307" y="4267200"/>
            <a:ext cx="2038891" cy="2308324"/>
          </a:xfrm>
          <a:prstGeom prst="rect">
            <a:avLst/>
          </a:prstGeom>
          <a:noFill/>
        </p:spPr>
        <p:txBody>
          <a:bodyPr wrap="none" rtlCol="0">
            <a:spAutoFit/>
          </a:bodyPr>
          <a:lstStyle/>
          <a:p>
            <a:r>
              <a:rPr lang="en-US" dirty="0" smtClean="0">
                <a:solidFill>
                  <a:schemeClr val="accent1">
                    <a:lumMod val="75000"/>
                  </a:schemeClr>
                </a:solidFill>
              </a:rPr>
              <a:t>Note:  </a:t>
            </a:r>
            <a:r>
              <a:rPr lang="en-US" dirty="0" smtClean="0"/>
              <a:t>If you </a:t>
            </a:r>
          </a:p>
          <a:p>
            <a:r>
              <a:rPr lang="en-US" dirty="0"/>
              <a:t>a</a:t>
            </a:r>
            <a:r>
              <a:rPr lang="en-US" dirty="0" smtClean="0"/>
              <a:t>lready have a </a:t>
            </a:r>
          </a:p>
          <a:p>
            <a:r>
              <a:rPr lang="en-US" dirty="0" smtClean="0"/>
              <a:t>User you are using</a:t>
            </a:r>
          </a:p>
          <a:p>
            <a:r>
              <a:rPr lang="en-US" dirty="0">
                <a:solidFill>
                  <a:schemeClr val="accent1">
                    <a:lumMod val="75000"/>
                  </a:schemeClr>
                </a:solidFill>
              </a:rPr>
              <a:t>a</a:t>
            </a:r>
            <a:r>
              <a:rPr lang="en-US" dirty="0" smtClean="0">
                <a:solidFill>
                  <a:schemeClr val="accent1">
                    <a:lumMod val="75000"/>
                  </a:schemeClr>
                </a:solidFill>
              </a:rPr>
              <a:t>nd</a:t>
            </a:r>
            <a:r>
              <a:rPr lang="en-US" dirty="0" smtClean="0"/>
              <a:t> you have done</a:t>
            </a:r>
          </a:p>
          <a:p>
            <a:r>
              <a:rPr lang="en-US" dirty="0"/>
              <a:t>p</a:t>
            </a:r>
            <a:r>
              <a:rPr lang="en-US" dirty="0" smtClean="0"/>
              <a:t>rogramming on it, </a:t>
            </a:r>
          </a:p>
          <a:p>
            <a:r>
              <a:rPr lang="en-US" dirty="0" smtClean="0"/>
              <a:t>adding a user will </a:t>
            </a:r>
          </a:p>
          <a:p>
            <a:r>
              <a:rPr lang="en-US" dirty="0" smtClean="0">
                <a:solidFill>
                  <a:schemeClr val="accent1">
                    <a:lumMod val="75000"/>
                  </a:schemeClr>
                </a:solidFill>
              </a:rPr>
              <a:t>not</a:t>
            </a:r>
            <a:r>
              <a:rPr lang="en-US" dirty="0" smtClean="0"/>
              <a:t> lose the one </a:t>
            </a:r>
          </a:p>
          <a:p>
            <a:r>
              <a:rPr lang="en-US" dirty="0" smtClean="0"/>
              <a:t>you have.</a:t>
            </a:r>
            <a:endParaRPr lang="en-US" dirty="0"/>
          </a:p>
        </p:txBody>
      </p:sp>
    </p:spTree>
    <p:extLst>
      <p:ext uri="{BB962C8B-B14F-4D97-AF65-F5344CB8AC3E}">
        <p14:creationId xmlns:p14="http://schemas.microsoft.com/office/powerpoint/2010/main" val="4199770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2543</Words>
  <Application>Microsoft Office PowerPoint</Application>
  <PresentationFormat>On-screen Show (4:3)</PresentationFormat>
  <Paragraphs>414</Paragraphs>
  <Slides>53</Slides>
  <Notes>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Proloquo2Go 2.02</vt:lpstr>
      <vt:lpstr>Class Outline</vt:lpstr>
      <vt:lpstr>Understanding how  the screens work</vt:lpstr>
      <vt:lpstr>PowerPoint Presentation</vt:lpstr>
      <vt:lpstr>Navigation Buttons</vt:lpstr>
      <vt:lpstr>More Screen Buttons</vt:lpstr>
      <vt:lpstr>PowerPoint Presentation</vt:lpstr>
      <vt:lpstr>2 Keyboards  on Proloquo</vt:lpstr>
      <vt:lpstr>Proloquo Vocabulary Sets</vt:lpstr>
      <vt:lpstr>Proloquo Controls</vt:lpstr>
      <vt:lpstr>Options Button  on the bottom right hand corner of the Proloquo screen</vt:lpstr>
      <vt:lpstr>To Set Up a New User The first time you open Proloquo2.0 it will give you this start up screen to set up a new user</vt:lpstr>
      <vt:lpstr>To Add a new User</vt:lpstr>
      <vt:lpstr>Setting Up the User</vt:lpstr>
      <vt:lpstr>To Change the voice</vt:lpstr>
      <vt:lpstr>Appearance</vt:lpstr>
      <vt:lpstr>To customize Buttons</vt:lpstr>
      <vt:lpstr>Interaction (or Access)</vt:lpstr>
      <vt:lpstr>Grammar</vt:lpstr>
      <vt:lpstr>Word Prediction  on the keyboard view only</vt:lpstr>
      <vt:lpstr>Vocabulary</vt:lpstr>
      <vt:lpstr>Proloquo Restrictions</vt:lpstr>
      <vt:lpstr>Privacy, About, Support and Password</vt:lpstr>
      <vt:lpstr>Let’s take a few minutes to decide how best to set up the device for your student.</vt:lpstr>
      <vt:lpstr>How to Program a Button</vt:lpstr>
      <vt:lpstr>3 sets of editing tools</vt:lpstr>
      <vt:lpstr>Editing Buttons</vt:lpstr>
      <vt:lpstr>Putting Pictures on Buttons</vt:lpstr>
      <vt:lpstr>Let’s edit the “my name is” button</vt:lpstr>
      <vt:lpstr>Editing Buttons</vt:lpstr>
      <vt:lpstr>To add a New Button or to Create new pages Go to Arrange Buttons</vt:lpstr>
      <vt:lpstr>How to rearrange the buttons/items</vt:lpstr>
      <vt:lpstr>You can create buttons on the spot by putting message in message window and clicking the +</vt:lpstr>
      <vt:lpstr>To Delete a Button/Item</vt:lpstr>
      <vt:lpstr>Prioritizing vocabulary</vt:lpstr>
      <vt:lpstr>Let’s Take a minute to make adjustments to the pictures already on the device</vt:lpstr>
      <vt:lpstr>How to make a new Page</vt:lpstr>
      <vt:lpstr>Let’s try making a new page</vt:lpstr>
      <vt:lpstr>Let’s try putting a folder for manners on the food page</vt:lpstr>
      <vt:lpstr>Editing Buttons</vt:lpstr>
      <vt:lpstr>Now let’s work on customizing  what is already on the device.</vt:lpstr>
      <vt:lpstr>Lunch</vt:lpstr>
      <vt:lpstr>How to Back up the Device</vt:lpstr>
      <vt:lpstr>To back up Proloquo</vt:lpstr>
      <vt:lpstr>PowerPoint Presentation</vt:lpstr>
      <vt:lpstr>Click the Apps button </vt:lpstr>
      <vt:lpstr>PowerPoint Presentation</vt:lpstr>
      <vt:lpstr>To Restore your programming from a back up</vt:lpstr>
      <vt:lpstr>PowerPoint Presentation</vt:lpstr>
      <vt:lpstr>PowerPoint Presentation</vt:lpstr>
      <vt:lpstr>Click the Apps button </vt:lpstr>
      <vt:lpstr>On the iPad</vt:lpstr>
      <vt:lpstr>Support</vt:lpstr>
    </vt:vector>
  </TitlesOfParts>
  <Company>Clark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Proloquo2Go</dc:title>
  <dc:creator>Carolyn B Rouse</dc:creator>
  <cp:lastModifiedBy>Medley A. Sapp</cp:lastModifiedBy>
  <cp:revision>155</cp:revision>
  <cp:lastPrinted>2013-08-26T19:43:57Z</cp:lastPrinted>
  <dcterms:created xsi:type="dcterms:W3CDTF">2012-03-22T17:12:49Z</dcterms:created>
  <dcterms:modified xsi:type="dcterms:W3CDTF">2013-10-04T16:42:26Z</dcterms:modified>
</cp:coreProperties>
</file>