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5" r:id="rId2"/>
    <p:sldId id="257" r:id="rId3"/>
    <p:sldId id="259" r:id="rId4"/>
    <p:sldId id="261" r:id="rId5"/>
    <p:sldId id="264" r:id="rId6"/>
    <p:sldId id="265" r:id="rId7"/>
    <p:sldId id="266" r:id="rId8"/>
    <p:sldId id="262" r:id="rId9"/>
    <p:sldId id="271" r:id="rId10"/>
    <p:sldId id="272" r:id="rId11"/>
    <p:sldId id="273" r:id="rId12"/>
    <p:sldId id="276" r:id="rId13"/>
    <p:sldId id="267" r:id="rId14"/>
    <p:sldId id="269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740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A28A871-6E50-48BE-9FC1-74848F7E2C7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FE1927-8D32-43B8-B74A-8E74D9827A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Hazard Communication Standard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99460"/>
            <a:ext cx="6196405" cy="11573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to Globally Harmonized System (GHS)</a:t>
            </a:r>
          </a:p>
          <a:p>
            <a:r>
              <a:rPr lang="en-US" dirty="0" smtClean="0"/>
              <a:t>Label Elements and Safety Data Sheets (SDS)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 hidden="1"/>
          <p:cNvSpPr>
            <a:spLocks noChangeArrowheads="1" noChangeShapeType="1"/>
          </p:cNvSpPr>
          <p:nvPr/>
        </p:nvSpPr>
        <p:spPr bwMode="auto">
          <a:xfrm>
            <a:off x="2209800" y="3276600"/>
            <a:ext cx="4114800" cy="29718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611">
            <a:off x="1676400" y="3495768"/>
            <a:ext cx="2957513" cy="22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https://encrypted-tbn2.gstatic.com/images?q=tbn:ANd9GcRA5S9OhOkygrMnIAs-ozWLol4Yx8NGOOIMy35j_A0vV7EGFO9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526">
            <a:off x="4929037" y="3478598"/>
            <a:ext cx="2087936" cy="25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267200"/>
            <a:ext cx="3229697" cy="381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SKULL &amp; CROSSBONES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4312" y="4267200"/>
            <a:ext cx="2060575" cy="381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FLAME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2718816" cy="271881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46" y="1447800"/>
            <a:ext cx="2769108" cy="2769108"/>
          </a:xfrm>
        </p:spPr>
      </p:pic>
      <p:sp>
        <p:nvSpPr>
          <p:cNvPr id="9" name="TextBox 8"/>
          <p:cNvSpPr txBox="1"/>
          <p:nvPr/>
        </p:nvSpPr>
        <p:spPr>
          <a:xfrm>
            <a:off x="1143000" y="4818025"/>
            <a:ext cx="2919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Acute Toxicity (fatal or toxic)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85861" y="4818025"/>
            <a:ext cx="15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Flammables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Pyrophorics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Self-Heating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4822687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Emits Flammable Gas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Self-</a:t>
            </a:r>
            <a:r>
              <a:rPr lang="en-US" sz="1600" dirty="0" err="1" smtClean="0"/>
              <a:t>Reactives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Organic Peroxides</a:t>
            </a:r>
            <a:endParaRPr lang="en-US" sz="1600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782782" y="762000"/>
            <a:ext cx="7467600" cy="85881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HCS PICTOGRAMS &amp; HAZARDS CONT.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1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492" y="4572000"/>
            <a:ext cx="2562308" cy="457200"/>
          </a:xfrm>
        </p:spPr>
        <p:txBody>
          <a:bodyPr/>
          <a:lstStyle/>
          <a:p>
            <a:pPr algn="ctr"/>
            <a:r>
              <a:rPr lang="en-US" dirty="0" smtClean="0"/>
              <a:t>GAS CYLINDER</a:t>
            </a:r>
            <a:endParaRPr lang="en-US" dirty="0"/>
          </a:p>
        </p:txBody>
      </p:sp>
      <p:sp>
        <p:nvSpPr>
          <p:cNvPr id="15" name="Text Placeholder 14"/>
          <p:cNvSpPr txBox="1">
            <a:spLocks noGrp="1"/>
          </p:cNvSpPr>
          <p:nvPr>
            <p:ph type="body" sz="quarter" idx="3"/>
          </p:nvPr>
        </p:nvSpPr>
        <p:spPr>
          <a:xfrm>
            <a:off x="4990463" y="4495810"/>
            <a:ext cx="25908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HEALTH HAZARDS</a:t>
            </a:r>
          </a:p>
          <a:p>
            <a:pPr algn="ctr"/>
            <a:endParaRPr lang="en-US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2871216" cy="2871216"/>
          </a:xfrm>
        </p:spPr>
      </p:pic>
      <p:sp>
        <p:nvSpPr>
          <p:cNvPr id="9" name="TextBox 8"/>
          <p:cNvSpPr txBox="1"/>
          <p:nvPr/>
        </p:nvSpPr>
        <p:spPr>
          <a:xfrm>
            <a:off x="1143000" y="509821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Gases Under Pressure</a:t>
            </a:r>
            <a:endParaRPr lang="en-US" sz="1600" dirty="0"/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7467600" cy="85881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HCS PICTOGRAMS &amp; HAZARDS CONT.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79" y="1600200"/>
            <a:ext cx="2779713" cy="2779713"/>
          </a:xfrm>
        </p:spPr>
      </p:pic>
      <p:sp>
        <p:nvSpPr>
          <p:cNvPr id="11" name="TextBox 10"/>
          <p:cNvSpPr txBox="1"/>
          <p:nvPr/>
        </p:nvSpPr>
        <p:spPr>
          <a:xfrm>
            <a:off x="4419600" y="5105400"/>
            <a:ext cx="1860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Carcinogen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Mutagenicity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Aspiration Toxicity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1882" y="5105400"/>
            <a:ext cx="2253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Respiratory Sensitizer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Target Organ Toxicity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Reproductive Toxicity</a:t>
            </a:r>
          </a:p>
        </p:txBody>
      </p:sp>
    </p:spTree>
    <p:extLst>
      <p:ext uri="{BB962C8B-B14F-4D97-AF65-F5344CB8AC3E}">
        <p14:creationId xmlns:p14="http://schemas.microsoft.com/office/powerpoint/2010/main" val="39743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1752600"/>
            <a:ext cx="3099816" cy="3099816"/>
          </a:xfrm>
        </p:spPr>
      </p:pic>
      <p:sp>
        <p:nvSpPr>
          <p:cNvPr id="7" name="TextBox 6"/>
          <p:cNvSpPr txBox="1"/>
          <p:nvPr/>
        </p:nvSpPr>
        <p:spPr>
          <a:xfrm>
            <a:off x="3352800" y="539778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Aquatic Toxicity</a:t>
            </a: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1" y="817583"/>
            <a:ext cx="7467600" cy="858818"/>
          </a:xfrm>
        </p:spPr>
        <p:txBody>
          <a:bodyPr>
            <a:normAutofit/>
          </a:bodyPr>
          <a:lstStyle/>
          <a:p>
            <a:r>
              <a:rPr lang="en-US" sz="3200" dirty="0"/>
              <a:t>HCS PICTOGRAMS </a:t>
            </a:r>
            <a:r>
              <a:rPr lang="en-US" sz="3200" dirty="0" smtClean="0"/>
              <a:t>&amp; HAZARDS </a:t>
            </a:r>
            <a:r>
              <a:rPr lang="en-US" sz="3200" dirty="0"/>
              <a:t>CONT.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4871864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ENVIRONMENT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852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LABELING SYSTEMS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These different labeling systems, currently used in industry, may still be used for secondary container labeling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NFPA</a:t>
            </a:r>
            <a:endParaRPr lang="en-US" dirty="0"/>
          </a:p>
          <a:p>
            <a:pPr lvl="1"/>
            <a:r>
              <a:rPr lang="en-US" dirty="0"/>
              <a:t>	</a:t>
            </a:r>
            <a:r>
              <a:rPr lang="en-US" dirty="0" smtClean="0"/>
              <a:t>HMIS</a:t>
            </a:r>
            <a:endParaRPr lang="en-US" dirty="0"/>
          </a:p>
          <a:p>
            <a:pPr lvl="1"/>
            <a:r>
              <a:rPr lang="en-US" dirty="0"/>
              <a:t>	</a:t>
            </a:r>
            <a:r>
              <a:rPr lang="en-US" dirty="0" smtClean="0"/>
              <a:t>ANSI</a:t>
            </a:r>
            <a:endParaRPr lang="en-US" dirty="0"/>
          </a:p>
          <a:p>
            <a:pPr lvl="1"/>
            <a:r>
              <a:rPr lang="en-US" dirty="0"/>
              <a:t>	</a:t>
            </a:r>
            <a:r>
              <a:rPr lang="en-US" dirty="0" smtClean="0"/>
              <a:t>DOT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SAFETY </a:t>
            </a:r>
            <a:r>
              <a:rPr lang="en-US" dirty="0"/>
              <a:t>DATA SHEET</a:t>
            </a:r>
            <a:br>
              <a:rPr lang="en-US" dirty="0"/>
            </a:br>
            <a:r>
              <a:rPr lang="en-US" dirty="0" smtClean="0"/>
              <a:t>16-SECTIONS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733800" cy="40687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1. Identification </a:t>
            </a:r>
            <a:r>
              <a:rPr lang="en-US" sz="1800" dirty="0"/>
              <a:t>of the </a:t>
            </a:r>
            <a:r>
              <a:rPr lang="en-US" sz="1800" dirty="0" smtClean="0"/>
              <a:t>substance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or mixture </a:t>
            </a:r>
            <a:r>
              <a:rPr lang="en-US" sz="1800" dirty="0"/>
              <a:t>and of the </a:t>
            </a:r>
            <a:r>
              <a:rPr lang="en-US" sz="1800" dirty="0" smtClean="0"/>
              <a:t>supplier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2. Hazards </a:t>
            </a:r>
            <a:r>
              <a:rPr lang="en-US" sz="1800" dirty="0"/>
              <a:t>identifications</a:t>
            </a:r>
          </a:p>
          <a:p>
            <a:pPr marL="0" indent="0">
              <a:buNone/>
            </a:pPr>
            <a:r>
              <a:rPr lang="en-US" sz="1800" dirty="0"/>
              <a:t>3</a:t>
            </a:r>
            <a:r>
              <a:rPr lang="en-US" sz="1800" dirty="0" smtClean="0"/>
              <a:t>. Composition/information on     ingredients </a:t>
            </a:r>
            <a:r>
              <a:rPr lang="en-US" sz="1800" dirty="0"/>
              <a:t>Substance/Mixture</a:t>
            </a:r>
          </a:p>
          <a:p>
            <a:pPr marL="0" indent="0">
              <a:buNone/>
            </a:pPr>
            <a:r>
              <a:rPr lang="en-US" sz="1800" dirty="0" smtClean="0"/>
              <a:t>4.First </a:t>
            </a:r>
            <a:r>
              <a:rPr lang="en-US" sz="1800" dirty="0"/>
              <a:t>Aid measures</a:t>
            </a:r>
          </a:p>
          <a:p>
            <a:pPr marL="0" indent="0">
              <a:buNone/>
            </a:pPr>
            <a:r>
              <a:rPr lang="en-US" sz="1800" dirty="0" smtClean="0"/>
              <a:t>5.Firefighting </a:t>
            </a:r>
            <a:r>
              <a:rPr lang="en-US" sz="1800" dirty="0"/>
              <a:t>measures</a:t>
            </a:r>
          </a:p>
          <a:p>
            <a:pPr marL="0" indent="0">
              <a:buNone/>
            </a:pPr>
            <a:r>
              <a:rPr lang="en-US" sz="1800" dirty="0" smtClean="0"/>
              <a:t>6.Accidental </a:t>
            </a:r>
            <a:r>
              <a:rPr lang="en-US" sz="1800" dirty="0"/>
              <a:t>release measures</a:t>
            </a:r>
          </a:p>
          <a:p>
            <a:pPr marL="0" indent="0">
              <a:buNone/>
            </a:pPr>
            <a:r>
              <a:rPr lang="en-US" sz="1800" dirty="0" smtClean="0"/>
              <a:t>7.Handling </a:t>
            </a:r>
            <a:r>
              <a:rPr lang="en-US" sz="1800" dirty="0"/>
              <a:t>and storage</a:t>
            </a:r>
          </a:p>
          <a:p>
            <a:pPr marL="0" indent="0">
              <a:buNone/>
            </a:pPr>
            <a:r>
              <a:rPr lang="en-US" sz="1800" dirty="0" smtClean="0"/>
              <a:t>8.Exposure controls/personal protection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9.Physical and chemical properties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2133600"/>
            <a:ext cx="3657600" cy="40386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dirty="0" smtClean="0"/>
              <a:t>10.Stability </a:t>
            </a:r>
            <a:r>
              <a:rPr lang="en-US" sz="2100" dirty="0"/>
              <a:t>and reactivity</a:t>
            </a:r>
          </a:p>
          <a:p>
            <a:pPr marL="0" indent="0">
              <a:buNone/>
            </a:pPr>
            <a:r>
              <a:rPr lang="en-US" sz="2100" dirty="0" smtClean="0"/>
              <a:t>11.Toxicological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12.Ecological information</a:t>
            </a:r>
          </a:p>
          <a:p>
            <a:pPr marL="0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(non </a:t>
            </a:r>
            <a:r>
              <a:rPr lang="en-US" sz="2100" dirty="0"/>
              <a:t>mandatory)</a:t>
            </a:r>
          </a:p>
          <a:p>
            <a:pPr marL="0" indent="0">
              <a:buNone/>
            </a:pPr>
            <a:r>
              <a:rPr lang="en-US" sz="2100" dirty="0" smtClean="0"/>
              <a:t>13.Disposal considerations</a:t>
            </a:r>
          </a:p>
          <a:p>
            <a:pPr marL="0" indent="0">
              <a:buNone/>
            </a:pPr>
            <a:r>
              <a:rPr lang="en-US" sz="2100" dirty="0" smtClean="0"/>
              <a:t>      (non </a:t>
            </a:r>
            <a:r>
              <a:rPr lang="en-US" sz="2100" dirty="0"/>
              <a:t>mandatory)</a:t>
            </a:r>
          </a:p>
          <a:p>
            <a:pPr marL="0" indent="0">
              <a:buNone/>
            </a:pPr>
            <a:r>
              <a:rPr lang="en-US" sz="2100" dirty="0" smtClean="0"/>
              <a:t>14.Transport information</a:t>
            </a:r>
          </a:p>
          <a:p>
            <a:pPr marL="0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 (non </a:t>
            </a:r>
            <a:r>
              <a:rPr lang="en-US" sz="2100" dirty="0"/>
              <a:t>mandatory)</a:t>
            </a:r>
          </a:p>
          <a:p>
            <a:pPr marL="0" indent="0">
              <a:buNone/>
            </a:pPr>
            <a:r>
              <a:rPr lang="en-US" sz="2100" dirty="0" smtClean="0"/>
              <a:t>15.Regulatory Information</a:t>
            </a:r>
          </a:p>
          <a:p>
            <a:pPr marL="0" indent="0">
              <a:buNone/>
            </a:pPr>
            <a:r>
              <a:rPr lang="en-US" sz="2100" dirty="0" smtClean="0"/>
              <a:t>      (non </a:t>
            </a:r>
            <a:r>
              <a:rPr lang="en-US" sz="2100" dirty="0"/>
              <a:t>mandatory)</a:t>
            </a:r>
          </a:p>
          <a:p>
            <a:pPr marL="0" indent="0">
              <a:buNone/>
            </a:pPr>
            <a:r>
              <a:rPr lang="en-US" sz="2100" dirty="0" smtClean="0"/>
              <a:t>16.Other </a:t>
            </a:r>
            <a:r>
              <a:rPr lang="en-US" sz="2100" dirty="0"/>
              <a:t>information including information on preparations and revision of the SDS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5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0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Why is Hazard Communication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Currently there are more than 650,000 chemical products on the market</a:t>
            </a:r>
          </a:p>
          <a:p>
            <a:pPr marL="0" indent="0">
              <a:buNone/>
            </a:pPr>
            <a:r>
              <a:rPr lang="en-US" dirty="0"/>
              <a:t>	-Hundreds of new chemicals are being </a:t>
            </a:r>
            <a:r>
              <a:rPr lang="en-US" dirty="0" smtClean="0"/>
              <a:t>	introduced annually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About 32 million workers are exposed to safety and health hazards from these chemicals daily</a:t>
            </a:r>
          </a:p>
        </p:txBody>
      </p:sp>
    </p:spTree>
    <p:extLst>
      <p:ext uri="{BB962C8B-B14F-4D97-AF65-F5344CB8AC3E}">
        <p14:creationId xmlns:p14="http://schemas.microsoft.com/office/powerpoint/2010/main" val="32694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467601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100" dirty="0"/>
              <a:t>Why did OSHA </a:t>
            </a:r>
            <a:r>
              <a:rPr lang="en-US" sz="3100" dirty="0" smtClean="0"/>
              <a:t>revise </a:t>
            </a:r>
            <a:r>
              <a:rPr lang="en-US" sz="3100" dirty="0"/>
              <a:t>the </a:t>
            </a:r>
            <a:r>
              <a:rPr lang="en-US" sz="3100" dirty="0" smtClean="0"/>
              <a:t>Hazard Communication Standard?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620000" cy="3352800"/>
          </a:xfrm>
          <a:ln>
            <a:noFill/>
          </a:ln>
        </p:spPr>
        <p:txBody>
          <a:bodyPr>
            <a:normAutofit fontScale="32500" lnSpcReduction="20000"/>
          </a:bodyPr>
          <a:lstStyle/>
          <a:p>
            <a:r>
              <a:rPr lang="en-US" sz="7400" dirty="0" smtClean="0"/>
              <a:t>Harmonized </a:t>
            </a:r>
            <a:r>
              <a:rPr lang="en-US" sz="7400" dirty="0"/>
              <a:t>definitions of </a:t>
            </a:r>
            <a:r>
              <a:rPr lang="en-US" sz="7400" dirty="0" smtClean="0"/>
              <a:t>hazards</a:t>
            </a:r>
          </a:p>
          <a:p>
            <a:pPr marL="0" indent="0">
              <a:buNone/>
            </a:pPr>
            <a:endParaRPr lang="en-US" sz="7400" dirty="0" smtClean="0"/>
          </a:p>
          <a:p>
            <a:r>
              <a:rPr lang="en-US" sz="7400" dirty="0"/>
              <a:t>Specific criteria for </a:t>
            </a:r>
            <a:r>
              <a:rPr lang="en-US" sz="7400" dirty="0" smtClean="0"/>
              <a:t>labels</a:t>
            </a:r>
          </a:p>
          <a:p>
            <a:pPr marL="0" indent="0">
              <a:buNone/>
            </a:pPr>
            <a:endParaRPr lang="en-US" sz="7400" dirty="0" smtClean="0"/>
          </a:p>
          <a:p>
            <a:r>
              <a:rPr lang="en-US" sz="7400" dirty="0"/>
              <a:t>Harmonized format for safety data </a:t>
            </a:r>
            <a:r>
              <a:rPr lang="en-US" sz="7400" dirty="0" smtClean="0"/>
              <a:t>sheets</a:t>
            </a:r>
          </a:p>
          <a:p>
            <a:pPr marL="0" indent="0">
              <a:buNone/>
            </a:pPr>
            <a:endParaRPr lang="en-US" sz="7400" dirty="0" smtClean="0"/>
          </a:p>
          <a:p>
            <a:r>
              <a:rPr lang="en-US" sz="7400" dirty="0" smtClean="0"/>
              <a:t>Reduce confusion &amp; improve comprehension of hazard</a:t>
            </a:r>
          </a:p>
          <a:p>
            <a:pPr marL="0" indent="0">
              <a:buNone/>
            </a:pPr>
            <a:endParaRPr lang="en-US" sz="7400" dirty="0" smtClean="0"/>
          </a:p>
          <a:p>
            <a:r>
              <a:rPr lang="en-US" sz="7400" dirty="0" smtClean="0"/>
              <a:t>Help to address </a:t>
            </a:r>
            <a:r>
              <a:rPr lang="en-US" sz="7400" dirty="0"/>
              <a:t>literacy problems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EFFECTIVE DATES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533577"/>
              </p:ext>
            </p:extLst>
          </p:nvPr>
        </p:nvGraphicFramePr>
        <p:xfrm>
          <a:off x="914400" y="1981200"/>
          <a:ext cx="7391400" cy="4038601"/>
        </p:xfrm>
        <a:graphic>
          <a:graphicData uri="http://schemas.openxmlformats.org/drawingml/2006/table">
            <a:tbl>
              <a:tblPr/>
              <a:tblGrid>
                <a:gridCol w="2463800"/>
                <a:gridCol w="2463800"/>
                <a:gridCol w="2463800"/>
              </a:tblGrid>
              <a:tr h="250518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Effective Completion Date</a:t>
                      </a:r>
                    </a:p>
                  </a:txBody>
                  <a:tcPr marL="15996" marR="15996" marT="15996" marB="15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/>
                        <a:t>Requirement(s)</a:t>
                      </a:r>
                    </a:p>
                  </a:txBody>
                  <a:tcPr marL="15996" marR="15996" marT="15996" marB="15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Who</a:t>
                      </a:r>
                    </a:p>
                  </a:txBody>
                  <a:tcPr marL="15996" marR="15996" marT="15996" marB="15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899">
                <a:tc>
                  <a:txBody>
                    <a:bodyPr/>
                    <a:lstStyle/>
                    <a:p>
                      <a:r>
                        <a:rPr lang="en-US" sz="1100" baseline="0"/>
                        <a:t>December 1, 2013 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Train employees on the new label elements and safety data sheet (SDS) format.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Employers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0367">
                <a:tc>
                  <a:txBody>
                    <a:bodyPr/>
                    <a:lstStyle/>
                    <a:p>
                      <a:r>
                        <a:rPr lang="da-DK" sz="1100" baseline="0" dirty="0"/>
                        <a:t>June 1, 2015 December 1, 2015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/>
                        <a:t>Compliance with all modified provisions of this final rule, except: The Distributor shall not ship containers labeled by the chemical manufacturer or importer unless it is a GHS label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Chemical manufacturers, importers, distributors and employers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0367">
                <a:tc>
                  <a:txBody>
                    <a:bodyPr/>
                    <a:lstStyle/>
                    <a:p>
                      <a:r>
                        <a:rPr lang="en-US" sz="1100" baseline="0"/>
                        <a:t>June 1, 2016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/>
                        <a:t>Update alternative workplace labeling and hazard communication program as necessary, and provide additional employee training for newly identified physical or health hazards.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Employers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450">
                <a:tc>
                  <a:txBody>
                    <a:bodyPr/>
                    <a:lstStyle/>
                    <a:p>
                      <a:r>
                        <a:rPr lang="en-US" sz="1100" baseline="0"/>
                        <a:t>Transition Period to the effective completion dates noted above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May comply with either 29 CFR 1910.1200 (the final standard), or the current standard, or both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Chemical manufacturers, importers, distributors, and employers</a:t>
                      </a:r>
                    </a:p>
                  </a:txBody>
                  <a:tcPr marL="15996" marR="15996" marT="15996" marB="159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1633774"/>
            <a:ext cx="7239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The table below summarizes the phase-in dates required under the revised Hazard Communication Standard</a:t>
            </a:r>
          </a:p>
        </p:txBody>
      </p:sp>
    </p:spTree>
    <p:extLst>
      <p:ext uri="{BB962C8B-B14F-4D97-AF65-F5344CB8AC3E}">
        <p14:creationId xmlns:p14="http://schemas.microsoft.com/office/powerpoint/2010/main" val="33755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LABEL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124730"/>
            <a:ext cx="5410200" cy="3630069"/>
          </a:xfrm>
        </p:spPr>
      </p:pic>
    </p:spTree>
    <p:extLst>
      <p:ext uri="{BB962C8B-B14F-4D97-AF65-F5344CB8AC3E}">
        <p14:creationId xmlns:p14="http://schemas.microsoft.com/office/powerpoint/2010/main" val="26993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LABEL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81800" cy="4297363"/>
          </a:xfrm>
          <a:ln>
            <a:noFill/>
          </a:ln>
        </p:spPr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identifier</a:t>
            </a:r>
          </a:p>
          <a:p>
            <a:pPr lvl="1"/>
            <a:r>
              <a:rPr lang="en-US" dirty="0" smtClean="0"/>
              <a:t>Chemical name, code, batch number, etc.</a:t>
            </a:r>
            <a:endParaRPr lang="en-US" dirty="0"/>
          </a:p>
          <a:p>
            <a:r>
              <a:rPr lang="en-US" dirty="0"/>
              <a:t>Signal </a:t>
            </a:r>
            <a:r>
              <a:rPr lang="en-US" dirty="0" smtClean="0"/>
              <a:t>word – Hazard Severity</a:t>
            </a:r>
          </a:p>
          <a:p>
            <a:pPr lvl="1"/>
            <a:r>
              <a:rPr lang="en-US" dirty="0" smtClean="0"/>
              <a:t>Danger or Warning</a:t>
            </a:r>
            <a:endParaRPr lang="en-US" dirty="0"/>
          </a:p>
          <a:p>
            <a:r>
              <a:rPr lang="en-US" dirty="0"/>
              <a:t>Hazard statement(s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Nature of the hazard(s) of the chemical</a:t>
            </a:r>
            <a:endParaRPr lang="en-US" dirty="0"/>
          </a:p>
          <a:p>
            <a:r>
              <a:rPr lang="en-US" dirty="0"/>
              <a:t>Pictogram(s)</a:t>
            </a:r>
          </a:p>
          <a:p>
            <a:r>
              <a:rPr lang="en-US" dirty="0"/>
              <a:t>Precautionary statement(s)</a:t>
            </a:r>
          </a:p>
          <a:p>
            <a:r>
              <a:rPr lang="en-US" dirty="0"/>
              <a:t>Name, address, and phone number of the </a:t>
            </a:r>
            <a:r>
              <a:rPr lang="en-US" dirty="0" smtClean="0"/>
              <a:t>manufacturer, distributor, or importer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LABELING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162800" cy="3763963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dirty="0"/>
              <a:t>NFPA/HMIS systems and the GHS system are inverse</a:t>
            </a:r>
          </a:p>
          <a:p>
            <a:r>
              <a:rPr lang="en-US" dirty="0"/>
              <a:t>NFPA/HMIS recognizes 0 as a minimal hazard up to 4 for severe hazard</a:t>
            </a:r>
          </a:p>
          <a:p>
            <a:r>
              <a:rPr lang="en-US" dirty="0"/>
              <a:t>Under GHS classification 5 is considered a minimal hazard, category 1 is a severe hazard</a:t>
            </a:r>
          </a:p>
          <a:p>
            <a:r>
              <a:rPr lang="en-US" dirty="0"/>
              <a:t>No 0 category under GHS</a:t>
            </a:r>
          </a:p>
          <a:p>
            <a:r>
              <a:rPr lang="en-US" dirty="0"/>
              <a:t>GHS hazard category ratings are not typically shown on a label and will be only seen on the Safety Data Sheet</a:t>
            </a:r>
          </a:p>
          <a:p>
            <a:r>
              <a:rPr lang="en-US" dirty="0"/>
              <a:t>All containers must be labeled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3"/>
            <a:ext cx="7467599" cy="10112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HCS PICTOGRAMS </a:t>
            </a:r>
            <a:r>
              <a:rPr lang="en-US" sz="3600" dirty="0" smtClean="0"/>
              <a:t>&amp; HAZARDS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3000" y="4939063"/>
            <a:ext cx="3239294" cy="471137"/>
          </a:xfrm>
        </p:spPr>
        <p:txBody>
          <a:bodyPr/>
          <a:lstStyle/>
          <a:p>
            <a:pPr algn="ctr"/>
            <a:r>
              <a:rPr lang="en-US" dirty="0" smtClean="0"/>
              <a:t>FLAME OVER CIRCLE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7527" y="4957649"/>
            <a:ext cx="3456709" cy="443437"/>
          </a:xfrm>
        </p:spPr>
        <p:txBody>
          <a:bodyPr/>
          <a:lstStyle/>
          <a:p>
            <a:pPr algn="ctr"/>
            <a:r>
              <a:rPr lang="en-US" dirty="0" smtClean="0"/>
              <a:t>CORROSION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59924"/>
            <a:ext cx="2693323" cy="269332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2133600"/>
            <a:ext cx="2718816" cy="2718816"/>
          </a:xfrm>
        </p:spPr>
      </p:pic>
      <p:sp>
        <p:nvSpPr>
          <p:cNvPr id="11" name="TextBox 10"/>
          <p:cNvSpPr txBox="1"/>
          <p:nvPr/>
        </p:nvSpPr>
        <p:spPr>
          <a:xfrm>
            <a:off x="1524000" y="542186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Oxidizers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39425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Skin Corrosion/Burns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Eye Damage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Corrosive to Metals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99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685800"/>
            <a:ext cx="7467600" cy="108741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HCS PICTOGRAMS &amp; HAZARDS CONT.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21649" y="4398817"/>
            <a:ext cx="2991247" cy="43818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EXCLAMATION MARK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34000" y="4343400"/>
            <a:ext cx="2441575" cy="381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EXPLODING BOMB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65" y="1524000"/>
            <a:ext cx="2795016" cy="279501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2795016" cy="2795016"/>
          </a:xfrm>
        </p:spPr>
      </p:pic>
      <p:sp>
        <p:nvSpPr>
          <p:cNvPr id="11" name="TextBox 10"/>
          <p:cNvSpPr txBox="1"/>
          <p:nvPr/>
        </p:nvSpPr>
        <p:spPr>
          <a:xfrm>
            <a:off x="875305" y="4869345"/>
            <a:ext cx="2279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Irritant (skin &amp; eyes)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Skin Sensitizer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Acute Toxicity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Narcotic Effects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4857781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Respiratory Tract Irritant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Hazardous to Ozone Layer (Not Mandatory)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86470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Explosives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Self-</a:t>
            </a:r>
            <a:r>
              <a:rPr lang="en-US" sz="1600" dirty="0" err="1" smtClean="0"/>
              <a:t>Reactives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Organic Peroxides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58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370</TotalTime>
  <Words>579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Hazard Communication Standard Updates</vt:lpstr>
      <vt:lpstr>Why is Hazard Communication Important?</vt:lpstr>
      <vt:lpstr>Why did OSHA revise the Hazard Communication Standard?</vt:lpstr>
      <vt:lpstr>EFFECTIVE DATES</vt:lpstr>
      <vt:lpstr>LABEL EXAMPLE</vt:lpstr>
      <vt:lpstr>LABEL REQUIREMENTS</vt:lpstr>
      <vt:lpstr>LABELING SYSTEMS</vt:lpstr>
      <vt:lpstr>HCS PICTOGRAMS &amp; HAZARDS</vt:lpstr>
      <vt:lpstr>HCS PICTOGRAMS &amp; HAZARDS CONT.</vt:lpstr>
      <vt:lpstr>HCS PICTOGRAMS &amp; HAZARDS CONT.</vt:lpstr>
      <vt:lpstr>HCS PICTOGRAMS &amp; HAZARDS CONT.</vt:lpstr>
      <vt:lpstr>HCS PICTOGRAMS &amp; HAZARDS CONT.</vt:lpstr>
      <vt:lpstr>LABELING SYSTEMS (Cont)</vt:lpstr>
      <vt:lpstr>SAFETY DATA SHEET 16-SECTIONS</vt:lpstr>
      <vt:lpstr>Test your knowledge</vt:lpstr>
    </vt:vector>
  </TitlesOfParts>
  <Company>Clark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EMPLOYER MUST ENSURE EMPLOYEES ARE PROTECTED FROM CHEMICAL HAZARDS  IN THE WORKPLACE!</dc:title>
  <dc:creator>KIMBERLY R KRUMLAND</dc:creator>
  <cp:lastModifiedBy>KIMBERLY R KRUMLAND</cp:lastModifiedBy>
  <cp:revision>26</cp:revision>
  <dcterms:created xsi:type="dcterms:W3CDTF">2013-11-22T16:35:55Z</dcterms:created>
  <dcterms:modified xsi:type="dcterms:W3CDTF">2016-05-16T15:36:57Z</dcterms:modified>
</cp:coreProperties>
</file>